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48"/>
  </p:notesMasterIdLst>
  <p:sldIdLst>
    <p:sldId id="992" r:id="rId2"/>
    <p:sldId id="994" r:id="rId3"/>
    <p:sldId id="1032" r:id="rId4"/>
    <p:sldId id="1035" r:id="rId5"/>
    <p:sldId id="993" r:id="rId6"/>
    <p:sldId id="1053" r:id="rId7"/>
    <p:sldId id="999" r:id="rId8"/>
    <p:sldId id="1085" r:id="rId9"/>
    <p:sldId id="1007" r:id="rId10"/>
    <p:sldId id="1041" r:id="rId11"/>
    <p:sldId id="1072" r:id="rId12"/>
    <p:sldId id="1008" r:id="rId13"/>
    <p:sldId id="1073" r:id="rId14"/>
    <p:sldId id="814" r:id="rId15"/>
    <p:sldId id="1045" r:id="rId16"/>
    <p:sldId id="1021" r:id="rId17"/>
    <p:sldId id="1022" r:id="rId18"/>
    <p:sldId id="1023" r:id="rId19"/>
    <p:sldId id="1024" r:id="rId20"/>
    <p:sldId id="1042" r:id="rId21"/>
    <p:sldId id="1044" r:id="rId22"/>
    <p:sldId id="1046" r:id="rId23"/>
    <p:sldId id="1074" r:id="rId24"/>
    <p:sldId id="1075" r:id="rId25"/>
    <p:sldId id="1076" r:id="rId26"/>
    <p:sldId id="1078" r:id="rId27"/>
    <p:sldId id="1079" r:id="rId28"/>
    <p:sldId id="1080" r:id="rId29"/>
    <p:sldId id="1055" r:id="rId30"/>
    <p:sldId id="1056" r:id="rId31"/>
    <p:sldId id="1057" r:id="rId32"/>
    <p:sldId id="1058" r:id="rId33"/>
    <p:sldId id="1059" r:id="rId34"/>
    <p:sldId id="1061" r:id="rId35"/>
    <p:sldId id="1062" r:id="rId36"/>
    <p:sldId id="1064" r:id="rId37"/>
    <p:sldId id="1065" r:id="rId38"/>
    <p:sldId id="1066" r:id="rId39"/>
    <p:sldId id="1086" r:id="rId40"/>
    <p:sldId id="1082" r:id="rId41"/>
    <p:sldId id="1069" r:id="rId42"/>
    <p:sldId id="1070" r:id="rId43"/>
    <p:sldId id="1071" r:id="rId44"/>
    <p:sldId id="1060" r:id="rId45"/>
    <p:sldId id="1084" r:id="rId46"/>
    <p:sldId id="1087" r:id="rId47"/>
  </p:sldIdLst>
  <p:sldSz cx="9144000" cy="6858000" type="screen4x3"/>
  <p:notesSz cx="7010400" cy="9296400"/>
  <p:defaultTextStyle>
    <a:defPPr>
      <a:defRPr lang="en-US"/>
    </a:defPPr>
    <a:lvl1pPr algn="l" rtl="0" fontAlgn="base">
      <a:spcBef>
        <a:spcPct val="0"/>
      </a:spcBef>
      <a:spcAft>
        <a:spcPct val="0"/>
      </a:spcAft>
      <a:defRPr sz="2400" kern="1200">
        <a:solidFill>
          <a:schemeClr val="tx1"/>
        </a:solidFill>
        <a:latin typeface="Comic Sans MS" pitchFamily="66" charset="0"/>
        <a:ea typeface="+mn-ea"/>
        <a:cs typeface="+mn-cs"/>
      </a:defRPr>
    </a:lvl1pPr>
    <a:lvl2pPr marL="457200" algn="l" rtl="0" fontAlgn="base">
      <a:spcBef>
        <a:spcPct val="0"/>
      </a:spcBef>
      <a:spcAft>
        <a:spcPct val="0"/>
      </a:spcAft>
      <a:defRPr sz="2400" kern="1200">
        <a:solidFill>
          <a:schemeClr val="tx1"/>
        </a:solidFill>
        <a:latin typeface="Comic Sans MS" pitchFamily="66" charset="0"/>
        <a:ea typeface="+mn-ea"/>
        <a:cs typeface="+mn-cs"/>
      </a:defRPr>
    </a:lvl2pPr>
    <a:lvl3pPr marL="914400" algn="l" rtl="0" fontAlgn="base">
      <a:spcBef>
        <a:spcPct val="0"/>
      </a:spcBef>
      <a:spcAft>
        <a:spcPct val="0"/>
      </a:spcAft>
      <a:defRPr sz="2400" kern="1200">
        <a:solidFill>
          <a:schemeClr val="tx1"/>
        </a:solidFill>
        <a:latin typeface="Comic Sans MS" pitchFamily="66" charset="0"/>
        <a:ea typeface="+mn-ea"/>
        <a:cs typeface="+mn-cs"/>
      </a:defRPr>
    </a:lvl3pPr>
    <a:lvl4pPr marL="1371600" algn="l" rtl="0" fontAlgn="base">
      <a:spcBef>
        <a:spcPct val="0"/>
      </a:spcBef>
      <a:spcAft>
        <a:spcPct val="0"/>
      </a:spcAft>
      <a:defRPr sz="2400" kern="1200">
        <a:solidFill>
          <a:schemeClr val="tx1"/>
        </a:solidFill>
        <a:latin typeface="Comic Sans MS" pitchFamily="66" charset="0"/>
        <a:ea typeface="+mn-ea"/>
        <a:cs typeface="+mn-cs"/>
      </a:defRPr>
    </a:lvl4pPr>
    <a:lvl5pPr marL="1828800" algn="l" rtl="0" fontAlgn="base">
      <a:spcBef>
        <a:spcPct val="0"/>
      </a:spcBef>
      <a:spcAft>
        <a:spcPct val="0"/>
      </a:spcAft>
      <a:defRPr sz="2400" kern="1200">
        <a:solidFill>
          <a:schemeClr val="tx1"/>
        </a:solidFill>
        <a:latin typeface="Comic Sans MS" pitchFamily="66" charset="0"/>
        <a:ea typeface="+mn-ea"/>
        <a:cs typeface="+mn-cs"/>
      </a:defRPr>
    </a:lvl5pPr>
    <a:lvl6pPr marL="2286000" algn="l" defTabSz="914400" rtl="0" eaLnBrk="1" latinLnBrk="0" hangingPunct="1">
      <a:defRPr sz="2400" kern="1200">
        <a:solidFill>
          <a:schemeClr val="tx1"/>
        </a:solidFill>
        <a:latin typeface="Comic Sans MS" pitchFamily="66" charset="0"/>
        <a:ea typeface="+mn-ea"/>
        <a:cs typeface="+mn-cs"/>
      </a:defRPr>
    </a:lvl6pPr>
    <a:lvl7pPr marL="2743200" algn="l" defTabSz="914400" rtl="0" eaLnBrk="1" latinLnBrk="0" hangingPunct="1">
      <a:defRPr sz="2400" kern="1200">
        <a:solidFill>
          <a:schemeClr val="tx1"/>
        </a:solidFill>
        <a:latin typeface="Comic Sans MS" pitchFamily="66" charset="0"/>
        <a:ea typeface="+mn-ea"/>
        <a:cs typeface="+mn-cs"/>
      </a:defRPr>
    </a:lvl7pPr>
    <a:lvl8pPr marL="3200400" algn="l" defTabSz="914400" rtl="0" eaLnBrk="1" latinLnBrk="0" hangingPunct="1">
      <a:defRPr sz="2400" kern="1200">
        <a:solidFill>
          <a:schemeClr val="tx1"/>
        </a:solidFill>
        <a:latin typeface="Comic Sans MS" pitchFamily="66" charset="0"/>
        <a:ea typeface="+mn-ea"/>
        <a:cs typeface="+mn-cs"/>
      </a:defRPr>
    </a:lvl8pPr>
    <a:lvl9pPr marL="3657600" algn="l" defTabSz="914400" rtl="0" eaLnBrk="1" latinLnBrk="0" hangingPunct="1">
      <a:defRPr sz="2400" kern="1200">
        <a:solidFill>
          <a:schemeClr val="tx1"/>
        </a:solidFill>
        <a:latin typeface="Comic Sans MS"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99231A"/>
    <a:srgbClr val="D16B2D"/>
    <a:srgbClr val="D3432B"/>
    <a:srgbClr val="080808"/>
    <a:srgbClr val="CC3300"/>
    <a:srgbClr val="FFCC00"/>
    <a:srgbClr val="CC9900"/>
    <a:srgbClr val="777777"/>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017" autoAdjust="0"/>
    <p:restoredTop sz="85213" autoAdjust="0"/>
  </p:normalViewPr>
  <p:slideViewPr>
    <p:cSldViewPr>
      <p:cViewPr varScale="1">
        <p:scale>
          <a:sx n="71" d="100"/>
          <a:sy n="71" d="100"/>
        </p:scale>
        <p:origin x="870" y="6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wdbeavis:Desktop:GG%20as%20f%20cost.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bdiers%20755%206-2-12\bdiers\My%20Documents\Powerpoint%20files\yield%20trend%20bushels1.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400" b="0"/>
            </a:pPr>
            <a:r>
              <a:rPr lang="en-US" sz="1600" b="1" dirty="0"/>
              <a:t>Genetic</a:t>
            </a:r>
            <a:r>
              <a:rPr lang="en-US" sz="1600" b="1" baseline="0" dirty="0"/>
              <a:t> Gain per $</a:t>
            </a:r>
            <a:r>
              <a:rPr lang="en-US" sz="1600" b="1" baseline="0" dirty="0" smtClean="0"/>
              <a:t>US as a function of time</a:t>
            </a:r>
            <a:endParaRPr lang="en-US" sz="1600" b="1" dirty="0"/>
          </a:p>
        </c:rich>
      </c:tx>
      <c:overlay val="0"/>
    </c:title>
    <c:autoTitleDeleted val="0"/>
    <c:plotArea>
      <c:layout/>
      <c:lineChart>
        <c:grouping val="standard"/>
        <c:varyColors val="0"/>
        <c:ser>
          <c:idx val="0"/>
          <c:order val="0"/>
          <c:spPr>
            <a:ln>
              <a:solidFill>
                <a:srgbClr val="FF0000"/>
              </a:solidFill>
            </a:ln>
          </c:spPr>
          <c:marker>
            <c:symbol val="none"/>
          </c:marker>
          <c:val>
            <c:numRef>
              <c:f>Sheet1!$C$43:$C$126</c:f>
              <c:numCache>
                <c:formatCode>General</c:formatCode>
                <c:ptCount val="84"/>
                <c:pt idx="9">
                  <c:v>0.34065676062531097</c:v>
                </c:pt>
                <c:pt idx="10">
                  <c:v>0.32964617234878002</c:v>
                </c:pt>
                <c:pt idx="11">
                  <c:v>0.31754672218615898</c:v>
                </c:pt>
                <c:pt idx="12">
                  <c:v>0.30459942806163298</c:v>
                </c:pt>
                <c:pt idx="13">
                  <c:v>0.29102926035174298</c:v>
                </c:pt>
                <c:pt idx="14">
                  <c:v>0.277042386028305</c:v>
                </c:pt>
                <c:pt idx="15">
                  <c:v>0.26282447701775202</c:v>
                </c:pt>
                <c:pt idx="16">
                  <c:v>0.24853992154712701</c:v>
                </c:pt>
                <c:pt idx="17">
                  <c:v>0.234331776126534</c:v>
                </c:pt>
                <c:pt idx="18">
                  <c:v>0.22032230307787101</c:v>
                </c:pt>
                <c:pt idx="19">
                  <c:v>0.206613951402043</c:v>
                </c:pt>
                <c:pt idx="20">
                  <c:v>0.193290654996009</c:v>
                </c:pt>
                <c:pt idx="21">
                  <c:v>0.180419339984044</c:v>
                </c:pt>
                <c:pt idx="22">
                  <c:v>0.168051550862444</c:v>
                </c:pt>
                <c:pt idx="23">
                  <c:v>0.15622512231833699</c:v>
                </c:pt>
                <c:pt idx="24">
                  <c:v>0.14496583934714799</c:v>
                </c:pt>
                <c:pt idx="25">
                  <c:v>0.134289042300239</c:v>
                </c:pt>
                <c:pt idx="26">
                  <c:v>0.12420114558685701</c:v>
                </c:pt>
                <c:pt idx="27">
                  <c:v>0.114701048922403</c:v>
                </c:pt>
                <c:pt idx="28">
                  <c:v>0.105781428348676</c:v>
                </c:pt>
                <c:pt idx="29">
                  <c:v>9.7429900905271302E-2</c:v>
                </c:pt>
                <c:pt idx="30">
                  <c:v>8.9630061993986307E-2</c:v>
                </c:pt>
                <c:pt idx="31">
                  <c:v>8.2362398353029401E-2</c:v>
                </c:pt>
                <c:pt idx="32">
                  <c:v>7.5605082346921496E-2</c:v>
                </c:pt>
                <c:pt idx="33">
                  <c:v>6.9334655172232904E-2</c:v>
                </c:pt>
                <c:pt idx="34">
                  <c:v>6.352660775242E-2</c:v>
                </c:pt>
                <c:pt idx="35">
                  <c:v>5.8155868700651703E-2</c:v>
                </c:pt>
                <c:pt idx="36">
                  <c:v>5.3197208900002603E-2</c:v>
                </c:pt>
                <c:pt idx="37">
                  <c:v>4.8625572097319797E-2</c:v>
                </c:pt>
                <c:pt idx="38">
                  <c:v>4.4416340522596298E-2</c:v>
                </c:pt>
                <c:pt idx="39">
                  <c:v>4.0545544004401801E-2</c:v>
                </c:pt>
                <c:pt idx="40">
                  <c:v>3.69900204130197E-2</c:v>
                </c:pt>
                <c:pt idx="41">
                  <c:v>3.3727534572349498E-2</c:v>
                </c:pt>
                <c:pt idx="42">
                  <c:v>3.0736862074183802E-2</c:v>
                </c:pt>
                <c:pt idx="43">
                  <c:v>2.7997843729755001E-2</c:v>
                </c:pt>
                <c:pt idx="44">
                  <c:v>2.54914157216477E-2</c:v>
                </c:pt>
                <c:pt idx="45">
                  <c:v>2.3199619886489001E-2</c:v>
                </c:pt>
                <c:pt idx="46">
                  <c:v>2.11055979728355E-2</c:v>
                </c:pt>
                <c:pt idx="47">
                  <c:v>1.91935731833794E-2</c:v>
                </c:pt>
                <c:pt idx="48">
                  <c:v>1.74488218273278E-2</c:v>
                </c:pt>
                <c:pt idx="49">
                  <c:v>1.5857637476965999E-2</c:v>
                </c:pt>
                <c:pt idx="50">
                  <c:v>1.4407289640034401E-2</c:v>
                </c:pt>
                <c:pt idx="51">
                  <c:v>1.3085978623740301E-2</c:v>
                </c:pt>
                <c:pt idx="52">
                  <c:v>1.1882787973583201E-2</c:v>
                </c:pt>
                <c:pt idx="53">
                  <c:v>1.0787635616950401E-2</c:v>
                </c:pt>
                <c:pt idx="54">
                  <c:v>9.7912246238566602E-3</c:v>
                </c:pt>
                <c:pt idx="55">
                  <c:v>8.8849943114777501E-3</c:v>
                </c:pt>
                <c:pt idx="56">
                  <c:v>8.0610722616686406E-3</c:v>
                </c:pt>
                <c:pt idx="57">
                  <c:v>7.3122276880649897E-3</c:v>
                </c:pt>
                <c:pt idx="58">
                  <c:v>6.6318264784977904E-3</c:v>
                </c:pt>
                <c:pt idx="59">
                  <c:v>6.0137881464426401E-3</c:v>
                </c:pt>
                <c:pt idx="60">
                  <c:v>5.4525448494831402E-3</c:v>
                </c:pt>
                <c:pt idx="61">
                  <c:v>4.9430025709765501E-3</c:v>
                </c:pt>
                <c:pt idx="62">
                  <c:v>4.4805045112130898E-3</c:v>
                </c:pt>
                <c:pt idx="63">
                  <c:v>4.06079669454681E-3</c:v>
                </c:pt>
                <c:pt idx="64">
                  <c:v>3.6799957676629598E-3</c:v>
                </c:pt>
                <c:pt idx="65">
                  <c:v>3.3345589399548098E-3</c:v>
                </c:pt>
                <c:pt idx="66">
                  <c:v>3.0212559987227599E-3</c:v>
                </c:pt>
                <c:pt idx="67">
                  <c:v>2.7371433185537399E-3</c:v>
                </c:pt>
                <c:pt idx="68">
                  <c:v>2.4795397749141201E-3</c:v>
                </c:pt>
                <c:pt idx="69">
                  <c:v>2.2460044659467901E-3</c:v>
                </c:pt>
                <c:pt idx="70">
                  <c:v>2.0343161430707202E-3</c:v>
                </c:pt>
                <c:pt idx="71">
                  <c:v>1.84245424970545E-3</c:v>
                </c:pt>
                <c:pt idx="72">
                  <c:v>1.6685814678358299E-3</c:v>
                </c:pt>
                <c:pt idx="73">
                  <c:v>1.5110276738208601E-3</c:v>
                </c:pt>
                <c:pt idx="74">
                  <c:v>1.3682752075238999E-3</c:v>
                </c:pt>
                <c:pt idx="75">
                  <c:v>1.23894536224492E-3</c:v>
                </c:pt>
                <c:pt idx="76">
                  <c:v>1.1217860068581001E-3</c:v>
                </c:pt>
                <c:pt idx="77">
                  <c:v>1.0156602558306E-3</c:v>
                </c:pt>
                <c:pt idx="78">
                  <c:v>9.1953610728172104E-4</c:v>
                </c:pt>
                <c:pt idx="79">
                  <c:v>8.3247697382704999E-4</c:v>
                </c:pt>
                <c:pt idx="80">
                  <c:v>7.5363303555181396E-4</c:v>
                </c:pt>
                <c:pt idx="81">
                  <c:v>6.8223334900459505E-4</c:v>
                </c:pt>
                <c:pt idx="82">
                  <c:v>6.1757865054425402E-4</c:v>
                </c:pt>
                <c:pt idx="83">
                  <c:v>5.5903479667146396E-4</c:v>
                </c:pt>
              </c:numCache>
            </c:numRef>
          </c:val>
          <c:smooth val="0"/>
        </c:ser>
        <c:dLbls>
          <c:showLegendKey val="0"/>
          <c:showVal val="0"/>
          <c:showCatName val="0"/>
          <c:showSerName val="0"/>
          <c:showPercent val="0"/>
          <c:showBubbleSize val="0"/>
        </c:dLbls>
        <c:smooth val="0"/>
        <c:axId val="226584944"/>
        <c:axId val="226585336"/>
      </c:lineChart>
      <c:catAx>
        <c:axId val="226584944"/>
        <c:scaling>
          <c:orientation val="minMax"/>
        </c:scaling>
        <c:delete val="1"/>
        <c:axPos val="b"/>
        <c:title>
          <c:tx>
            <c:rich>
              <a:bodyPr/>
              <a:lstStyle/>
              <a:p>
                <a:pPr>
                  <a:defRPr/>
                </a:pPr>
                <a:r>
                  <a:rPr lang="en-US"/>
                  <a:t>year</a:t>
                </a:r>
              </a:p>
            </c:rich>
          </c:tx>
          <c:overlay val="0"/>
        </c:title>
        <c:majorTickMark val="out"/>
        <c:minorTickMark val="none"/>
        <c:tickLblPos val="nextTo"/>
        <c:crossAx val="226585336"/>
        <c:crosses val="autoZero"/>
        <c:auto val="1"/>
        <c:lblAlgn val="ctr"/>
        <c:lblOffset val="100"/>
        <c:noMultiLvlLbl val="0"/>
      </c:catAx>
      <c:valAx>
        <c:axId val="226585336"/>
        <c:scaling>
          <c:orientation val="minMax"/>
        </c:scaling>
        <c:delete val="0"/>
        <c:axPos val="l"/>
        <c:majorGridlines/>
        <c:numFmt formatCode="General" sourceLinked="1"/>
        <c:majorTickMark val="out"/>
        <c:minorTickMark val="none"/>
        <c:tickLblPos val="nextTo"/>
        <c:crossAx val="226584944"/>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manualLayout>
          <c:layoutTarget val="inner"/>
          <c:xMode val="edge"/>
          <c:yMode val="edge"/>
          <c:x val="0.1622250444500889"/>
          <c:y val="4.721708144146216E-2"/>
          <c:w val="0.78861980962057165"/>
          <c:h val="0.70700385079602279"/>
        </c:manualLayout>
      </c:layout>
      <c:lineChart>
        <c:grouping val="standard"/>
        <c:varyColors val="0"/>
        <c:ser>
          <c:idx val="0"/>
          <c:order val="0"/>
          <c:tx>
            <c:v>Soybean</c:v>
          </c:tx>
          <c:spPr>
            <a:ln w="57150">
              <a:solidFill>
                <a:schemeClr val="accent5">
                  <a:lumMod val="50000"/>
                </a:schemeClr>
              </a:solidFill>
            </a:ln>
          </c:spPr>
          <c:marker>
            <c:symbol val="none"/>
          </c:marker>
          <c:cat>
            <c:numRef>
              <c:f>'yield trend bushels1'!$B$3:$B$90</c:f>
              <c:numCache>
                <c:formatCode>General</c:formatCode>
                <c:ptCount val="88"/>
                <c:pt idx="0">
                  <c:v>1924</c:v>
                </c:pt>
                <c:pt idx="1">
                  <c:v>1925</c:v>
                </c:pt>
                <c:pt idx="2">
                  <c:v>1926</c:v>
                </c:pt>
                <c:pt idx="3">
                  <c:v>1927</c:v>
                </c:pt>
                <c:pt idx="4">
                  <c:v>1928</c:v>
                </c:pt>
                <c:pt idx="5">
                  <c:v>1929</c:v>
                </c:pt>
                <c:pt idx="6">
                  <c:v>1930</c:v>
                </c:pt>
                <c:pt idx="7">
                  <c:v>1931</c:v>
                </c:pt>
                <c:pt idx="8">
                  <c:v>1932</c:v>
                </c:pt>
                <c:pt idx="9">
                  <c:v>1933</c:v>
                </c:pt>
                <c:pt idx="10">
                  <c:v>1934</c:v>
                </c:pt>
                <c:pt idx="11">
                  <c:v>1935</c:v>
                </c:pt>
                <c:pt idx="12">
                  <c:v>1936</c:v>
                </c:pt>
                <c:pt idx="13">
                  <c:v>1937</c:v>
                </c:pt>
                <c:pt idx="14">
                  <c:v>1938</c:v>
                </c:pt>
                <c:pt idx="15">
                  <c:v>1939</c:v>
                </c:pt>
                <c:pt idx="16">
                  <c:v>1940</c:v>
                </c:pt>
                <c:pt idx="17">
                  <c:v>1941</c:v>
                </c:pt>
                <c:pt idx="18">
                  <c:v>1942</c:v>
                </c:pt>
                <c:pt idx="19">
                  <c:v>1943</c:v>
                </c:pt>
                <c:pt idx="20">
                  <c:v>1944</c:v>
                </c:pt>
                <c:pt idx="21">
                  <c:v>1945</c:v>
                </c:pt>
                <c:pt idx="22">
                  <c:v>1946</c:v>
                </c:pt>
                <c:pt idx="23">
                  <c:v>1947</c:v>
                </c:pt>
                <c:pt idx="24">
                  <c:v>1948</c:v>
                </c:pt>
                <c:pt idx="25">
                  <c:v>1949</c:v>
                </c:pt>
                <c:pt idx="26">
                  <c:v>1950</c:v>
                </c:pt>
                <c:pt idx="27">
                  <c:v>1951</c:v>
                </c:pt>
                <c:pt idx="28">
                  <c:v>1952</c:v>
                </c:pt>
                <c:pt idx="29">
                  <c:v>1953</c:v>
                </c:pt>
                <c:pt idx="30">
                  <c:v>1954</c:v>
                </c:pt>
                <c:pt idx="31">
                  <c:v>1955</c:v>
                </c:pt>
                <c:pt idx="32">
                  <c:v>1956</c:v>
                </c:pt>
                <c:pt idx="33">
                  <c:v>1957</c:v>
                </c:pt>
                <c:pt idx="34">
                  <c:v>1958</c:v>
                </c:pt>
                <c:pt idx="35">
                  <c:v>1959</c:v>
                </c:pt>
                <c:pt idx="36">
                  <c:v>1960</c:v>
                </c:pt>
                <c:pt idx="37">
                  <c:v>1961</c:v>
                </c:pt>
                <c:pt idx="38">
                  <c:v>1962</c:v>
                </c:pt>
                <c:pt idx="39">
                  <c:v>1963</c:v>
                </c:pt>
                <c:pt idx="40">
                  <c:v>1964</c:v>
                </c:pt>
                <c:pt idx="41">
                  <c:v>1965</c:v>
                </c:pt>
                <c:pt idx="42">
                  <c:v>1966</c:v>
                </c:pt>
                <c:pt idx="43">
                  <c:v>1967</c:v>
                </c:pt>
                <c:pt idx="44">
                  <c:v>1968</c:v>
                </c:pt>
                <c:pt idx="45">
                  <c:v>1969</c:v>
                </c:pt>
                <c:pt idx="46">
                  <c:v>1970</c:v>
                </c:pt>
                <c:pt idx="47">
                  <c:v>1971</c:v>
                </c:pt>
                <c:pt idx="48">
                  <c:v>1972</c:v>
                </c:pt>
                <c:pt idx="49">
                  <c:v>1973</c:v>
                </c:pt>
                <c:pt idx="50">
                  <c:v>1974</c:v>
                </c:pt>
                <c:pt idx="51">
                  <c:v>1975</c:v>
                </c:pt>
                <c:pt idx="52">
                  <c:v>1976</c:v>
                </c:pt>
                <c:pt idx="53">
                  <c:v>1977</c:v>
                </c:pt>
                <c:pt idx="54">
                  <c:v>1978</c:v>
                </c:pt>
                <c:pt idx="55">
                  <c:v>1979</c:v>
                </c:pt>
                <c:pt idx="56">
                  <c:v>1980</c:v>
                </c:pt>
                <c:pt idx="57">
                  <c:v>1981</c:v>
                </c:pt>
                <c:pt idx="58">
                  <c:v>1982</c:v>
                </c:pt>
                <c:pt idx="59">
                  <c:v>1983</c:v>
                </c:pt>
                <c:pt idx="60">
                  <c:v>1984</c:v>
                </c:pt>
                <c:pt idx="61">
                  <c:v>1985</c:v>
                </c:pt>
                <c:pt idx="62">
                  <c:v>1986</c:v>
                </c:pt>
                <c:pt idx="63">
                  <c:v>1987</c:v>
                </c:pt>
                <c:pt idx="64">
                  <c:v>1988</c:v>
                </c:pt>
                <c:pt idx="65">
                  <c:v>1989</c:v>
                </c:pt>
                <c:pt idx="66">
                  <c:v>1990</c:v>
                </c:pt>
                <c:pt idx="67">
                  <c:v>1991</c:v>
                </c:pt>
                <c:pt idx="68">
                  <c:v>1992</c:v>
                </c:pt>
                <c:pt idx="69">
                  <c:v>1993</c:v>
                </c:pt>
                <c:pt idx="70">
                  <c:v>1994</c:v>
                </c:pt>
                <c:pt idx="71">
                  <c:v>1995</c:v>
                </c:pt>
                <c:pt idx="72">
                  <c:v>1996</c:v>
                </c:pt>
                <c:pt idx="73">
                  <c:v>1997</c:v>
                </c:pt>
                <c:pt idx="74">
                  <c:v>1998</c:v>
                </c:pt>
                <c:pt idx="75">
                  <c:v>1999</c:v>
                </c:pt>
                <c:pt idx="76">
                  <c:v>2000</c:v>
                </c:pt>
                <c:pt idx="77">
                  <c:v>2001</c:v>
                </c:pt>
                <c:pt idx="78">
                  <c:v>2002</c:v>
                </c:pt>
                <c:pt idx="79">
                  <c:v>2003</c:v>
                </c:pt>
                <c:pt idx="80">
                  <c:v>2004</c:v>
                </c:pt>
                <c:pt idx="81">
                  <c:v>2005</c:v>
                </c:pt>
                <c:pt idx="82">
                  <c:v>2006</c:v>
                </c:pt>
                <c:pt idx="83">
                  <c:v>2007</c:v>
                </c:pt>
                <c:pt idx="84">
                  <c:v>2008</c:v>
                </c:pt>
                <c:pt idx="85">
                  <c:v>2009</c:v>
                </c:pt>
                <c:pt idx="86">
                  <c:v>2010</c:v>
                </c:pt>
                <c:pt idx="87">
                  <c:v>2011</c:v>
                </c:pt>
              </c:numCache>
            </c:numRef>
          </c:cat>
          <c:val>
            <c:numRef>
              <c:f>'yield trend bushels1'!$C$3:$C$90</c:f>
              <c:numCache>
                <c:formatCode>General</c:formatCode>
                <c:ptCount val="88"/>
                <c:pt idx="0">
                  <c:v>11</c:v>
                </c:pt>
                <c:pt idx="1">
                  <c:v>11.7</c:v>
                </c:pt>
                <c:pt idx="2">
                  <c:v>11.2</c:v>
                </c:pt>
                <c:pt idx="3">
                  <c:v>12.2</c:v>
                </c:pt>
                <c:pt idx="4">
                  <c:v>13.6</c:v>
                </c:pt>
                <c:pt idx="5">
                  <c:v>13.3</c:v>
                </c:pt>
                <c:pt idx="6">
                  <c:v>13</c:v>
                </c:pt>
                <c:pt idx="7">
                  <c:v>15.1</c:v>
                </c:pt>
                <c:pt idx="8">
                  <c:v>15.1</c:v>
                </c:pt>
                <c:pt idx="9">
                  <c:v>12.9</c:v>
                </c:pt>
                <c:pt idx="10">
                  <c:v>14.9</c:v>
                </c:pt>
                <c:pt idx="11">
                  <c:v>16.8</c:v>
                </c:pt>
                <c:pt idx="12">
                  <c:v>14.3</c:v>
                </c:pt>
                <c:pt idx="13">
                  <c:v>17.899999999999999</c:v>
                </c:pt>
                <c:pt idx="14">
                  <c:v>20.399999999999999</c:v>
                </c:pt>
                <c:pt idx="15">
                  <c:v>20.9</c:v>
                </c:pt>
                <c:pt idx="16">
                  <c:v>16.2</c:v>
                </c:pt>
                <c:pt idx="17">
                  <c:v>18.2</c:v>
                </c:pt>
                <c:pt idx="18">
                  <c:v>19</c:v>
                </c:pt>
                <c:pt idx="19">
                  <c:v>18.3</c:v>
                </c:pt>
                <c:pt idx="20">
                  <c:v>18.8</c:v>
                </c:pt>
                <c:pt idx="21">
                  <c:v>18</c:v>
                </c:pt>
                <c:pt idx="22">
                  <c:v>20.5</c:v>
                </c:pt>
                <c:pt idx="23">
                  <c:v>16.3</c:v>
                </c:pt>
                <c:pt idx="24">
                  <c:v>21.3</c:v>
                </c:pt>
                <c:pt idx="25">
                  <c:v>22.3</c:v>
                </c:pt>
                <c:pt idx="26">
                  <c:v>21.7</c:v>
                </c:pt>
                <c:pt idx="27">
                  <c:v>20.8</c:v>
                </c:pt>
                <c:pt idx="28">
                  <c:v>20.7</c:v>
                </c:pt>
                <c:pt idx="29">
                  <c:v>18.2</c:v>
                </c:pt>
                <c:pt idx="30">
                  <c:v>20</c:v>
                </c:pt>
                <c:pt idx="31">
                  <c:v>20.100000000000001</c:v>
                </c:pt>
                <c:pt idx="32">
                  <c:v>21.8</c:v>
                </c:pt>
                <c:pt idx="33">
                  <c:v>23.2</c:v>
                </c:pt>
                <c:pt idx="34">
                  <c:v>24.2</c:v>
                </c:pt>
                <c:pt idx="35">
                  <c:v>23.5</c:v>
                </c:pt>
                <c:pt idx="36">
                  <c:v>23.5</c:v>
                </c:pt>
                <c:pt idx="37">
                  <c:v>25.1</c:v>
                </c:pt>
                <c:pt idx="38">
                  <c:v>24.2</c:v>
                </c:pt>
                <c:pt idx="39">
                  <c:v>24.4</c:v>
                </c:pt>
                <c:pt idx="40">
                  <c:v>22.8</c:v>
                </c:pt>
                <c:pt idx="41">
                  <c:v>24.5</c:v>
                </c:pt>
                <c:pt idx="42">
                  <c:v>25.4</c:v>
                </c:pt>
                <c:pt idx="43">
                  <c:v>24.5</c:v>
                </c:pt>
                <c:pt idx="44">
                  <c:v>26.7</c:v>
                </c:pt>
                <c:pt idx="45">
                  <c:v>27.4</c:v>
                </c:pt>
                <c:pt idx="46">
                  <c:v>26.7</c:v>
                </c:pt>
                <c:pt idx="47">
                  <c:v>27.5</c:v>
                </c:pt>
                <c:pt idx="48">
                  <c:v>27.8</c:v>
                </c:pt>
                <c:pt idx="49">
                  <c:v>27.8</c:v>
                </c:pt>
                <c:pt idx="50">
                  <c:v>23.7</c:v>
                </c:pt>
                <c:pt idx="51">
                  <c:v>28.9</c:v>
                </c:pt>
                <c:pt idx="52">
                  <c:v>26.1</c:v>
                </c:pt>
                <c:pt idx="53">
                  <c:v>30.6</c:v>
                </c:pt>
                <c:pt idx="54">
                  <c:v>29.4</c:v>
                </c:pt>
                <c:pt idx="55">
                  <c:v>32.1</c:v>
                </c:pt>
                <c:pt idx="56">
                  <c:v>26.5</c:v>
                </c:pt>
                <c:pt idx="57">
                  <c:v>30.1</c:v>
                </c:pt>
                <c:pt idx="58">
                  <c:v>31.5</c:v>
                </c:pt>
                <c:pt idx="59">
                  <c:v>26.2</c:v>
                </c:pt>
                <c:pt idx="60">
                  <c:v>28.1</c:v>
                </c:pt>
                <c:pt idx="61">
                  <c:v>34.1</c:v>
                </c:pt>
                <c:pt idx="62">
                  <c:v>33.299999999999997</c:v>
                </c:pt>
                <c:pt idx="63">
                  <c:v>33.9</c:v>
                </c:pt>
                <c:pt idx="64">
                  <c:v>27</c:v>
                </c:pt>
                <c:pt idx="65">
                  <c:v>32.299999999999997</c:v>
                </c:pt>
                <c:pt idx="66">
                  <c:v>34.1</c:v>
                </c:pt>
                <c:pt idx="67">
                  <c:v>34.200000000000003</c:v>
                </c:pt>
                <c:pt idx="68">
                  <c:v>37.6</c:v>
                </c:pt>
                <c:pt idx="69">
                  <c:v>32.6</c:v>
                </c:pt>
                <c:pt idx="70">
                  <c:v>41.4</c:v>
                </c:pt>
                <c:pt idx="71">
                  <c:v>35.299999999999997</c:v>
                </c:pt>
                <c:pt idx="72">
                  <c:v>37.6</c:v>
                </c:pt>
                <c:pt idx="73">
                  <c:v>38.9</c:v>
                </c:pt>
                <c:pt idx="74">
                  <c:v>38.9</c:v>
                </c:pt>
                <c:pt idx="75">
                  <c:v>36.6</c:v>
                </c:pt>
                <c:pt idx="76">
                  <c:v>38.1</c:v>
                </c:pt>
                <c:pt idx="77">
                  <c:v>39.6</c:v>
                </c:pt>
                <c:pt idx="78">
                  <c:v>38</c:v>
                </c:pt>
                <c:pt idx="79">
                  <c:v>33.9</c:v>
                </c:pt>
                <c:pt idx="80">
                  <c:v>42.2</c:v>
                </c:pt>
                <c:pt idx="81">
                  <c:v>43</c:v>
                </c:pt>
                <c:pt idx="82">
                  <c:v>42.7</c:v>
                </c:pt>
                <c:pt idx="83">
                  <c:v>41.7</c:v>
                </c:pt>
                <c:pt idx="84">
                  <c:v>39.700000000000003</c:v>
                </c:pt>
                <c:pt idx="85">
                  <c:v>44</c:v>
                </c:pt>
                <c:pt idx="86">
                  <c:v>43.5</c:v>
                </c:pt>
                <c:pt idx="87">
                  <c:v>41.5</c:v>
                </c:pt>
              </c:numCache>
            </c:numRef>
          </c:val>
          <c:smooth val="0"/>
        </c:ser>
        <c:ser>
          <c:idx val="1"/>
          <c:order val="1"/>
          <c:tx>
            <c:v>Corn</c:v>
          </c:tx>
          <c:spPr>
            <a:ln w="57150">
              <a:solidFill>
                <a:srgbClr val="CC3300"/>
              </a:solidFill>
            </a:ln>
          </c:spPr>
          <c:marker>
            <c:symbol val="none"/>
          </c:marker>
          <c:cat>
            <c:numRef>
              <c:f>'yield trend bushels1'!$B$3:$B$90</c:f>
              <c:numCache>
                <c:formatCode>General</c:formatCode>
                <c:ptCount val="88"/>
                <c:pt idx="0">
                  <c:v>1924</c:v>
                </c:pt>
                <c:pt idx="1">
                  <c:v>1925</c:v>
                </c:pt>
                <c:pt idx="2">
                  <c:v>1926</c:v>
                </c:pt>
                <c:pt idx="3">
                  <c:v>1927</c:v>
                </c:pt>
                <c:pt idx="4">
                  <c:v>1928</c:v>
                </c:pt>
                <c:pt idx="5">
                  <c:v>1929</c:v>
                </c:pt>
                <c:pt idx="6">
                  <c:v>1930</c:v>
                </c:pt>
                <c:pt idx="7">
                  <c:v>1931</c:v>
                </c:pt>
                <c:pt idx="8">
                  <c:v>1932</c:v>
                </c:pt>
                <c:pt idx="9">
                  <c:v>1933</c:v>
                </c:pt>
                <c:pt idx="10">
                  <c:v>1934</c:v>
                </c:pt>
                <c:pt idx="11">
                  <c:v>1935</c:v>
                </c:pt>
                <c:pt idx="12">
                  <c:v>1936</c:v>
                </c:pt>
                <c:pt idx="13">
                  <c:v>1937</c:v>
                </c:pt>
                <c:pt idx="14">
                  <c:v>1938</c:v>
                </c:pt>
                <c:pt idx="15">
                  <c:v>1939</c:v>
                </c:pt>
                <c:pt idx="16">
                  <c:v>1940</c:v>
                </c:pt>
                <c:pt idx="17">
                  <c:v>1941</c:v>
                </c:pt>
                <c:pt idx="18">
                  <c:v>1942</c:v>
                </c:pt>
                <c:pt idx="19">
                  <c:v>1943</c:v>
                </c:pt>
                <c:pt idx="20">
                  <c:v>1944</c:v>
                </c:pt>
                <c:pt idx="21">
                  <c:v>1945</c:v>
                </c:pt>
                <c:pt idx="22">
                  <c:v>1946</c:v>
                </c:pt>
                <c:pt idx="23">
                  <c:v>1947</c:v>
                </c:pt>
                <c:pt idx="24">
                  <c:v>1948</c:v>
                </c:pt>
                <c:pt idx="25">
                  <c:v>1949</c:v>
                </c:pt>
                <c:pt idx="26">
                  <c:v>1950</c:v>
                </c:pt>
                <c:pt idx="27">
                  <c:v>1951</c:v>
                </c:pt>
                <c:pt idx="28">
                  <c:v>1952</c:v>
                </c:pt>
                <c:pt idx="29">
                  <c:v>1953</c:v>
                </c:pt>
                <c:pt idx="30">
                  <c:v>1954</c:v>
                </c:pt>
                <c:pt idx="31">
                  <c:v>1955</c:v>
                </c:pt>
                <c:pt idx="32">
                  <c:v>1956</c:v>
                </c:pt>
                <c:pt idx="33">
                  <c:v>1957</c:v>
                </c:pt>
                <c:pt idx="34">
                  <c:v>1958</c:v>
                </c:pt>
                <c:pt idx="35">
                  <c:v>1959</c:v>
                </c:pt>
                <c:pt idx="36">
                  <c:v>1960</c:v>
                </c:pt>
                <c:pt idx="37">
                  <c:v>1961</c:v>
                </c:pt>
                <c:pt idx="38">
                  <c:v>1962</c:v>
                </c:pt>
                <c:pt idx="39">
                  <c:v>1963</c:v>
                </c:pt>
                <c:pt idx="40">
                  <c:v>1964</c:v>
                </c:pt>
                <c:pt idx="41">
                  <c:v>1965</c:v>
                </c:pt>
                <c:pt idx="42">
                  <c:v>1966</c:v>
                </c:pt>
                <c:pt idx="43">
                  <c:v>1967</c:v>
                </c:pt>
                <c:pt idx="44">
                  <c:v>1968</c:v>
                </c:pt>
                <c:pt idx="45">
                  <c:v>1969</c:v>
                </c:pt>
                <c:pt idx="46">
                  <c:v>1970</c:v>
                </c:pt>
                <c:pt idx="47">
                  <c:v>1971</c:v>
                </c:pt>
                <c:pt idx="48">
                  <c:v>1972</c:v>
                </c:pt>
                <c:pt idx="49">
                  <c:v>1973</c:v>
                </c:pt>
                <c:pt idx="50">
                  <c:v>1974</c:v>
                </c:pt>
                <c:pt idx="51">
                  <c:v>1975</c:v>
                </c:pt>
                <c:pt idx="52">
                  <c:v>1976</c:v>
                </c:pt>
                <c:pt idx="53">
                  <c:v>1977</c:v>
                </c:pt>
                <c:pt idx="54">
                  <c:v>1978</c:v>
                </c:pt>
                <c:pt idx="55">
                  <c:v>1979</c:v>
                </c:pt>
                <c:pt idx="56">
                  <c:v>1980</c:v>
                </c:pt>
                <c:pt idx="57">
                  <c:v>1981</c:v>
                </c:pt>
                <c:pt idx="58">
                  <c:v>1982</c:v>
                </c:pt>
                <c:pt idx="59">
                  <c:v>1983</c:v>
                </c:pt>
                <c:pt idx="60">
                  <c:v>1984</c:v>
                </c:pt>
                <c:pt idx="61">
                  <c:v>1985</c:v>
                </c:pt>
                <c:pt idx="62">
                  <c:v>1986</c:v>
                </c:pt>
                <c:pt idx="63">
                  <c:v>1987</c:v>
                </c:pt>
                <c:pt idx="64">
                  <c:v>1988</c:v>
                </c:pt>
                <c:pt idx="65">
                  <c:v>1989</c:v>
                </c:pt>
                <c:pt idx="66">
                  <c:v>1990</c:v>
                </c:pt>
                <c:pt idx="67">
                  <c:v>1991</c:v>
                </c:pt>
                <c:pt idx="68">
                  <c:v>1992</c:v>
                </c:pt>
                <c:pt idx="69">
                  <c:v>1993</c:v>
                </c:pt>
                <c:pt idx="70">
                  <c:v>1994</c:v>
                </c:pt>
                <c:pt idx="71">
                  <c:v>1995</c:v>
                </c:pt>
                <c:pt idx="72">
                  <c:v>1996</c:v>
                </c:pt>
                <c:pt idx="73">
                  <c:v>1997</c:v>
                </c:pt>
                <c:pt idx="74">
                  <c:v>1998</c:v>
                </c:pt>
                <c:pt idx="75">
                  <c:v>1999</c:v>
                </c:pt>
                <c:pt idx="76">
                  <c:v>2000</c:v>
                </c:pt>
                <c:pt idx="77">
                  <c:v>2001</c:v>
                </c:pt>
                <c:pt idx="78">
                  <c:v>2002</c:v>
                </c:pt>
                <c:pt idx="79">
                  <c:v>2003</c:v>
                </c:pt>
                <c:pt idx="80">
                  <c:v>2004</c:v>
                </c:pt>
                <c:pt idx="81">
                  <c:v>2005</c:v>
                </c:pt>
                <c:pt idx="82">
                  <c:v>2006</c:v>
                </c:pt>
                <c:pt idx="83">
                  <c:v>2007</c:v>
                </c:pt>
                <c:pt idx="84">
                  <c:v>2008</c:v>
                </c:pt>
                <c:pt idx="85">
                  <c:v>2009</c:v>
                </c:pt>
                <c:pt idx="86">
                  <c:v>2010</c:v>
                </c:pt>
                <c:pt idx="87">
                  <c:v>2011</c:v>
                </c:pt>
              </c:numCache>
            </c:numRef>
          </c:cat>
          <c:val>
            <c:numRef>
              <c:f>'yield trend bushels1'!$G$3:$G$90</c:f>
              <c:numCache>
                <c:formatCode>General</c:formatCode>
                <c:ptCount val="88"/>
                <c:pt idx="0">
                  <c:v>22.1</c:v>
                </c:pt>
                <c:pt idx="1">
                  <c:v>27.4</c:v>
                </c:pt>
                <c:pt idx="2">
                  <c:v>25.7</c:v>
                </c:pt>
                <c:pt idx="3">
                  <c:v>26.4</c:v>
                </c:pt>
                <c:pt idx="4">
                  <c:v>26.3</c:v>
                </c:pt>
                <c:pt idx="5">
                  <c:v>25.7</c:v>
                </c:pt>
                <c:pt idx="6">
                  <c:v>20.5</c:v>
                </c:pt>
                <c:pt idx="7">
                  <c:v>24.5</c:v>
                </c:pt>
                <c:pt idx="8">
                  <c:v>26.5</c:v>
                </c:pt>
                <c:pt idx="9">
                  <c:v>22.8</c:v>
                </c:pt>
                <c:pt idx="10">
                  <c:v>18.7</c:v>
                </c:pt>
                <c:pt idx="11">
                  <c:v>24.2</c:v>
                </c:pt>
                <c:pt idx="12">
                  <c:v>18.600000000000001</c:v>
                </c:pt>
                <c:pt idx="13">
                  <c:v>28.9</c:v>
                </c:pt>
                <c:pt idx="14">
                  <c:v>27.8</c:v>
                </c:pt>
                <c:pt idx="15">
                  <c:v>29.9</c:v>
                </c:pt>
                <c:pt idx="16">
                  <c:v>28.9</c:v>
                </c:pt>
                <c:pt idx="17">
                  <c:v>31.2</c:v>
                </c:pt>
                <c:pt idx="18">
                  <c:v>35.4</c:v>
                </c:pt>
                <c:pt idx="19">
                  <c:v>32.6</c:v>
                </c:pt>
                <c:pt idx="20">
                  <c:v>33</c:v>
                </c:pt>
                <c:pt idx="21">
                  <c:v>33.1</c:v>
                </c:pt>
                <c:pt idx="22">
                  <c:v>37.200000000000003</c:v>
                </c:pt>
                <c:pt idx="23">
                  <c:v>28.6</c:v>
                </c:pt>
                <c:pt idx="24">
                  <c:v>43</c:v>
                </c:pt>
                <c:pt idx="25">
                  <c:v>38.200000000000003</c:v>
                </c:pt>
                <c:pt idx="26">
                  <c:v>38.200000000000003</c:v>
                </c:pt>
                <c:pt idx="27">
                  <c:v>36.9</c:v>
                </c:pt>
                <c:pt idx="28">
                  <c:v>41.8</c:v>
                </c:pt>
                <c:pt idx="29">
                  <c:v>40.700000000000003</c:v>
                </c:pt>
                <c:pt idx="30">
                  <c:v>39.4</c:v>
                </c:pt>
                <c:pt idx="31">
                  <c:v>42</c:v>
                </c:pt>
                <c:pt idx="32">
                  <c:v>47.4</c:v>
                </c:pt>
                <c:pt idx="33">
                  <c:v>48.3</c:v>
                </c:pt>
                <c:pt idx="34">
                  <c:v>52.8</c:v>
                </c:pt>
                <c:pt idx="35">
                  <c:v>53.1</c:v>
                </c:pt>
                <c:pt idx="36">
                  <c:v>54.7</c:v>
                </c:pt>
                <c:pt idx="37">
                  <c:v>62.4</c:v>
                </c:pt>
                <c:pt idx="38">
                  <c:v>64.7</c:v>
                </c:pt>
                <c:pt idx="39">
                  <c:v>67.900000000000006</c:v>
                </c:pt>
                <c:pt idx="40">
                  <c:v>62.9</c:v>
                </c:pt>
                <c:pt idx="41">
                  <c:v>74.099999999999994</c:v>
                </c:pt>
                <c:pt idx="42">
                  <c:v>73.099999999999994</c:v>
                </c:pt>
                <c:pt idx="43">
                  <c:v>80.099999999999994</c:v>
                </c:pt>
                <c:pt idx="44">
                  <c:v>79.5</c:v>
                </c:pt>
                <c:pt idx="45">
                  <c:v>85.9</c:v>
                </c:pt>
                <c:pt idx="46">
                  <c:v>72.400000000000006</c:v>
                </c:pt>
                <c:pt idx="47">
                  <c:v>88.1</c:v>
                </c:pt>
                <c:pt idx="48">
                  <c:v>97</c:v>
                </c:pt>
                <c:pt idx="49">
                  <c:v>91.3</c:v>
                </c:pt>
                <c:pt idx="50">
                  <c:v>71.900000000000006</c:v>
                </c:pt>
                <c:pt idx="51">
                  <c:v>86.4</c:v>
                </c:pt>
                <c:pt idx="52">
                  <c:v>88</c:v>
                </c:pt>
                <c:pt idx="53">
                  <c:v>90.8</c:v>
                </c:pt>
                <c:pt idx="54">
                  <c:v>101</c:v>
                </c:pt>
                <c:pt idx="55">
                  <c:v>109.5</c:v>
                </c:pt>
                <c:pt idx="56">
                  <c:v>91</c:v>
                </c:pt>
                <c:pt idx="57">
                  <c:v>108.9</c:v>
                </c:pt>
                <c:pt idx="58">
                  <c:v>113.2</c:v>
                </c:pt>
                <c:pt idx="59">
                  <c:v>81.099999999999994</c:v>
                </c:pt>
                <c:pt idx="60">
                  <c:v>106.7</c:v>
                </c:pt>
                <c:pt idx="61">
                  <c:v>118</c:v>
                </c:pt>
                <c:pt idx="62">
                  <c:v>119.4</c:v>
                </c:pt>
                <c:pt idx="63">
                  <c:v>119.8</c:v>
                </c:pt>
                <c:pt idx="64">
                  <c:v>84.6</c:v>
                </c:pt>
                <c:pt idx="65">
                  <c:v>116.3</c:v>
                </c:pt>
                <c:pt idx="66">
                  <c:v>118.5</c:v>
                </c:pt>
                <c:pt idx="67">
                  <c:v>108.6</c:v>
                </c:pt>
                <c:pt idx="68">
                  <c:v>131.5</c:v>
                </c:pt>
                <c:pt idx="69">
                  <c:v>100.7</c:v>
                </c:pt>
                <c:pt idx="70">
                  <c:v>138.6</c:v>
                </c:pt>
                <c:pt idx="71">
                  <c:v>113.5</c:v>
                </c:pt>
                <c:pt idx="72">
                  <c:v>127.1</c:v>
                </c:pt>
                <c:pt idx="73">
                  <c:v>126.7</c:v>
                </c:pt>
                <c:pt idx="74">
                  <c:v>134.4</c:v>
                </c:pt>
                <c:pt idx="75">
                  <c:v>133.80000000000001</c:v>
                </c:pt>
                <c:pt idx="76">
                  <c:v>136.9</c:v>
                </c:pt>
                <c:pt idx="77">
                  <c:v>138.19999999999999</c:v>
                </c:pt>
                <c:pt idx="78">
                  <c:v>129.30000000000001</c:v>
                </c:pt>
                <c:pt idx="79">
                  <c:v>142.19999999999999</c:v>
                </c:pt>
                <c:pt idx="80">
                  <c:v>160.30000000000001</c:v>
                </c:pt>
                <c:pt idx="81">
                  <c:v>147.9</c:v>
                </c:pt>
                <c:pt idx="82">
                  <c:v>149.1</c:v>
                </c:pt>
                <c:pt idx="83">
                  <c:v>150.69999999999999</c:v>
                </c:pt>
                <c:pt idx="84">
                  <c:v>153.9</c:v>
                </c:pt>
                <c:pt idx="85">
                  <c:v>164.7</c:v>
                </c:pt>
                <c:pt idx="86">
                  <c:v>152.80000000000001</c:v>
                </c:pt>
                <c:pt idx="87">
                  <c:v>147.19999999999999</c:v>
                </c:pt>
              </c:numCache>
            </c:numRef>
          </c:val>
          <c:smooth val="0"/>
        </c:ser>
        <c:dLbls>
          <c:showLegendKey val="0"/>
          <c:showVal val="0"/>
          <c:showCatName val="0"/>
          <c:showSerName val="0"/>
          <c:showPercent val="0"/>
          <c:showBubbleSize val="0"/>
        </c:dLbls>
        <c:smooth val="0"/>
        <c:axId val="226586120"/>
        <c:axId val="226586512"/>
      </c:lineChart>
      <c:catAx>
        <c:axId val="226586120"/>
        <c:scaling>
          <c:orientation val="minMax"/>
        </c:scaling>
        <c:delete val="0"/>
        <c:axPos val="b"/>
        <c:numFmt formatCode="General" sourceLinked="1"/>
        <c:majorTickMark val="out"/>
        <c:minorTickMark val="none"/>
        <c:tickLblPos val="nextTo"/>
        <c:crossAx val="226586512"/>
        <c:crosses val="autoZero"/>
        <c:auto val="1"/>
        <c:lblAlgn val="ctr"/>
        <c:lblOffset val="100"/>
        <c:noMultiLvlLbl val="0"/>
      </c:catAx>
      <c:valAx>
        <c:axId val="226586512"/>
        <c:scaling>
          <c:orientation val="minMax"/>
        </c:scaling>
        <c:delete val="0"/>
        <c:axPos val="l"/>
        <c:majorGridlines/>
        <c:numFmt formatCode="General" sourceLinked="1"/>
        <c:majorTickMark val="out"/>
        <c:minorTickMark val="none"/>
        <c:tickLblPos val="nextTo"/>
        <c:crossAx val="22658612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9.wmf"/><Relationship Id="rId2" Type="http://schemas.openxmlformats.org/officeDocument/2006/relationships/image" Target="../media/image15.emf"/><Relationship Id="rId1" Type="http://schemas.openxmlformats.org/officeDocument/2006/relationships/image" Target="../media/image14.emf"/><Relationship Id="rId6" Type="http://schemas.openxmlformats.org/officeDocument/2006/relationships/image" Target="../media/image13.wmf"/><Relationship Id="rId5" Type="http://schemas.openxmlformats.org/officeDocument/2006/relationships/image" Target="../media/image18.emf"/><Relationship Id="rId4"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3.wmf"/><Relationship Id="rId2" Type="http://schemas.openxmlformats.org/officeDocument/2006/relationships/image" Target="../media/image15.emf"/><Relationship Id="rId1" Type="http://schemas.openxmlformats.org/officeDocument/2006/relationships/image" Target="../media/image14.emf"/><Relationship Id="rId6" Type="http://schemas.openxmlformats.org/officeDocument/2006/relationships/image" Target="../media/image18.emf"/><Relationship Id="rId5" Type="http://schemas.openxmlformats.org/officeDocument/2006/relationships/image" Target="../media/image24.emf"/><Relationship Id="rId4"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atin typeface="Times New Roman" pitchFamily="18" charset="0"/>
              </a:defRPr>
            </a:lvl1pPr>
          </a:lstStyle>
          <a:p>
            <a:pPr>
              <a:defRPr/>
            </a:pPr>
            <a:endParaRPr lang="en-US"/>
          </a:p>
        </p:txBody>
      </p:sp>
      <p:sp>
        <p:nvSpPr>
          <p:cNvPr id="66563"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atin typeface="Times New Roman" pitchFamily="18" charset="0"/>
              </a:defRPr>
            </a:lvl1pPr>
          </a:lstStyle>
          <a:p>
            <a:pPr>
              <a:defRPr/>
            </a:pPr>
            <a:endParaRPr lang="en-US"/>
          </a:p>
        </p:txBody>
      </p:sp>
      <p:sp>
        <p:nvSpPr>
          <p:cNvPr id="46084"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66565"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6566"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atin typeface="Times New Roman" pitchFamily="18" charset="0"/>
              </a:defRPr>
            </a:lvl1pPr>
          </a:lstStyle>
          <a:p>
            <a:pPr>
              <a:defRPr/>
            </a:pPr>
            <a:endParaRPr lang="en-US"/>
          </a:p>
        </p:txBody>
      </p:sp>
      <p:sp>
        <p:nvSpPr>
          <p:cNvPr id="66567"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atin typeface="Times New Roman" pitchFamily="18" charset="0"/>
              </a:defRPr>
            </a:lvl1pPr>
          </a:lstStyle>
          <a:p>
            <a:pPr>
              <a:defRPr/>
            </a:pPr>
            <a:fld id="{CCF57BB5-935A-4ADB-9FD2-BC7780628E39}" type="slidenum">
              <a:rPr lang="en-US"/>
              <a:pPr>
                <a:defRPr/>
              </a:pPr>
              <a:t>‹#›</a:t>
            </a:fld>
            <a:endParaRPr lang="en-US"/>
          </a:p>
        </p:txBody>
      </p:sp>
    </p:spTree>
    <p:extLst>
      <p:ext uri="{BB962C8B-B14F-4D97-AF65-F5344CB8AC3E}">
        <p14:creationId xmlns:p14="http://schemas.microsoft.com/office/powerpoint/2010/main" val="26827351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6BBFB9EB-FED0-4D2C-BE88-25BB1EDDA0CE}" type="slidenum">
              <a:rPr lang="en-US" smtClean="0"/>
              <a:pPr/>
              <a:t>1</a:t>
            </a:fld>
            <a:endParaRPr lang="en-US"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938410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In 2014 Herzog et al, suggested that greater saturation of the genome with marker loci would likely improve outcomes from selection strategies, so Strategies  </a:t>
            </a:r>
            <a:endParaRPr lang="en-US" dirty="0"/>
          </a:p>
        </p:txBody>
      </p:sp>
      <p:sp>
        <p:nvSpPr>
          <p:cNvPr id="4" name="Slide Number Placeholder 3"/>
          <p:cNvSpPr>
            <a:spLocks noGrp="1"/>
          </p:cNvSpPr>
          <p:nvPr>
            <p:ph type="sldNum" sz="quarter" idx="10"/>
          </p:nvPr>
        </p:nvSpPr>
        <p:spPr/>
        <p:txBody>
          <a:bodyPr/>
          <a:lstStyle/>
          <a:p>
            <a:fld id="{26A4446F-0BBF-4C47-B984-66122CCA6647}" type="slidenum">
              <a:rPr lang="en-US" smtClean="0"/>
              <a:t>12</a:t>
            </a:fld>
            <a:endParaRPr lang="en-US"/>
          </a:p>
        </p:txBody>
      </p:sp>
    </p:spTree>
    <p:extLst>
      <p:ext uri="{BB962C8B-B14F-4D97-AF65-F5344CB8AC3E}">
        <p14:creationId xmlns:p14="http://schemas.microsoft.com/office/powerpoint/2010/main" val="873340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Selection Strategies 1</a:t>
            </a:r>
            <a:r>
              <a:rPr lang="en-US" baseline="0" dirty="0" smtClean="0"/>
              <a:t> and 2 represent selection for ___ in the early BC generations followed by selection for el and background markers in the later generations.  Strategy 3 represents selection for all 3 types of marker loci every generation.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Data points represent number of progeny generated in each BC generation. Peng et al identified Strategy 2 with 400 progeny per generation as producing the highest average values for recovery of the recurrent parent for the least cost.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Under the CTP framework, it appears that none of these first three strategies produced a very high probability of success.</a:t>
            </a:r>
          </a:p>
          <a:p>
            <a:endParaRPr lang="en-US" baseline="0" dirty="0" smtClean="0"/>
          </a:p>
          <a:p>
            <a:endParaRPr lang="en-US" baseline="0" dirty="0" smtClean="0"/>
          </a:p>
          <a:p>
            <a:r>
              <a:rPr lang="en-US" baseline="0" dirty="0" smtClean="0"/>
              <a:t>Note that optimal point for strategy 2 occurs at about by doubling the cost strategy </a:t>
            </a:r>
          </a:p>
          <a:p>
            <a:endParaRPr lang="en-US" baseline="0" dirty="0" smtClean="0"/>
          </a:p>
          <a:p>
            <a:r>
              <a:rPr lang="en-US" baseline="0" dirty="0" smtClean="0"/>
              <a:t>In 2014 Herzog et al, suggested that greater saturation of the genome with marker loci would likely improve outcomes from selection strategies, so Strategies  </a:t>
            </a:r>
            <a:endParaRPr lang="en-US" dirty="0"/>
          </a:p>
        </p:txBody>
      </p:sp>
      <p:sp>
        <p:nvSpPr>
          <p:cNvPr id="4" name="Slide Number Placeholder 3"/>
          <p:cNvSpPr>
            <a:spLocks noGrp="1"/>
          </p:cNvSpPr>
          <p:nvPr>
            <p:ph type="sldNum" sz="quarter" idx="10"/>
          </p:nvPr>
        </p:nvSpPr>
        <p:spPr/>
        <p:txBody>
          <a:bodyPr/>
          <a:lstStyle/>
          <a:p>
            <a:fld id="{26A4446F-0BBF-4C47-B984-66122CCA6647}" type="slidenum">
              <a:rPr lang="en-US" smtClean="0"/>
              <a:t>13</a:t>
            </a:fld>
            <a:endParaRPr lang="en-US"/>
          </a:p>
        </p:txBody>
      </p:sp>
    </p:spTree>
    <p:extLst>
      <p:ext uri="{BB962C8B-B14F-4D97-AF65-F5344CB8AC3E}">
        <p14:creationId xmlns:p14="http://schemas.microsoft.com/office/powerpoint/2010/main" val="3725700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14</a:t>
            </a:fld>
            <a:endParaRPr lang="en-US"/>
          </a:p>
        </p:txBody>
      </p:sp>
    </p:spTree>
    <p:extLst>
      <p:ext uri="{BB962C8B-B14F-4D97-AF65-F5344CB8AC3E}">
        <p14:creationId xmlns:p14="http://schemas.microsoft.com/office/powerpoint/2010/main" val="4233168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something about time…. And why do we</a:t>
            </a:r>
            <a:r>
              <a:rPr lang="en-US" baseline="0" dirty="0" smtClean="0"/>
              <a:t> evaluate 4 years plus 2-3 years in METs and then more after commercialization?</a:t>
            </a:r>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16</a:t>
            </a:fld>
            <a:endParaRPr lang="en-US"/>
          </a:p>
        </p:txBody>
      </p:sp>
    </p:spTree>
    <p:extLst>
      <p:ext uri="{BB962C8B-B14F-4D97-AF65-F5344CB8AC3E}">
        <p14:creationId xmlns:p14="http://schemas.microsoft.com/office/powerpoint/2010/main" val="426408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smtClean="0">
                <a:solidFill>
                  <a:schemeClr val="tx1"/>
                </a:solidFill>
                <a:effectLst/>
                <a:latin typeface="Times New Roman" pitchFamily="18" charset="0"/>
                <a:ea typeface="+mn-ea"/>
                <a:cs typeface="+mn-cs"/>
              </a:rPr>
              <a:t>Is it time </a:t>
            </a:r>
            <a:r>
              <a:rPr kumimoji="1" lang="en-US" sz="1200" kern="1200" smtClean="0">
                <a:solidFill>
                  <a:schemeClr val="tx1"/>
                </a:solidFill>
                <a:effectLst/>
                <a:latin typeface="Times New Roman" pitchFamily="18" charset="0"/>
                <a:ea typeface="+mn-ea"/>
                <a:cs typeface="+mn-cs"/>
              </a:rPr>
              <a:t>to ca Modular Design</a:t>
            </a:r>
            <a:endParaRPr kumimoji="1" lang="en-US" sz="1200" kern="1200" dirty="0" smtClean="0">
              <a:solidFill>
                <a:schemeClr val="tx1"/>
              </a:solidFill>
              <a:effectLst/>
              <a:latin typeface="Times New Roman" pitchFamily="18" charset="0"/>
              <a:ea typeface="+mn-ea"/>
              <a:cs typeface="+mn-cs"/>
            </a:endParaRPr>
          </a:p>
          <a:p>
            <a:endParaRPr kumimoji="1" lang="en-US" sz="1200" kern="1200" dirty="0" smtClean="0">
              <a:solidFill>
                <a:schemeClr val="tx1"/>
              </a:solidFill>
              <a:effectLst/>
              <a:latin typeface="Times New Roman" pitchFamily="18" charset="0"/>
              <a:ea typeface="+mn-ea"/>
              <a:cs typeface="+mn-cs"/>
            </a:endParaRPr>
          </a:p>
          <a:p>
            <a:r>
              <a:rPr kumimoji="1" lang="en-US" sz="1200" kern="1200" dirty="0" smtClean="0">
                <a:solidFill>
                  <a:schemeClr val="tx1"/>
                </a:solidFill>
                <a:effectLst/>
                <a:latin typeface="Times New Roman" pitchFamily="18" charset="0"/>
                <a:ea typeface="+mn-ea"/>
                <a:cs typeface="+mn-cs"/>
              </a:rPr>
              <a:t>John Hickey and co-workers (</a:t>
            </a:r>
            <a:r>
              <a:rPr kumimoji="1" lang="en-US" sz="1200" kern="1200" cap="small" dirty="0" smtClean="0">
                <a:solidFill>
                  <a:schemeClr val="tx1"/>
                </a:solidFill>
                <a:effectLst/>
                <a:latin typeface="Times New Roman" pitchFamily="18" charset="0"/>
                <a:ea typeface="+mn-ea"/>
                <a:cs typeface="+mn-cs"/>
              </a:rPr>
              <a:t>Gaynor</a:t>
            </a:r>
            <a:r>
              <a:rPr kumimoji="1" lang="en-US" sz="1200" i="1" kern="1200" dirty="0" smtClean="0">
                <a:solidFill>
                  <a:schemeClr val="tx1"/>
                </a:solidFill>
                <a:effectLst/>
                <a:latin typeface="Times New Roman" pitchFamily="18" charset="0"/>
                <a:ea typeface="+mn-ea"/>
                <a:cs typeface="+mn-cs"/>
              </a:rPr>
              <a:t> et al.</a:t>
            </a:r>
            <a:r>
              <a:rPr kumimoji="1" lang="en-US" sz="1200" kern="1200" dirty="0" smtClean="0">
                <a:solidFill>
                  <a:schemeClr val="tx1"/>
                </a:solidFill>
                <a:effectLst/>
                <a:latin typeface="Times New Roman" pitchFamily="18" charset="0"/>
                <a:ea typeface="+mn-ea"/>
                <a:cs typeface="+mn-cs"/>
              </a:rPr>
              <a:t> 2017) also approached this question by deconstructing the winter wheat breeding program in the UK.  Using genomic selection and simulation they suggested that the cyclical genetic improvement system should be redesigned to realize maximum genetic gains. Their work demonstrated that an optimal genetic improvement system for winter wheat could double genetic gain for yield. Is it time to deconstruct and redesign corn breeding systems? </a:t>
            </a:r>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20</a:t>
            </a:fld>
            <a:endParaRPr lang="en-US"/>
          </a:p>
        </p:txBody>
      </p:sp>
    </p:spTree>
    <p:extLst>
      <p:ext uri="{BB962C8B-B14F-4D97-AF65-F5344CB8AC3E}">
        <p14:creationId xmlns:p14="http://schemas.microsoft.com/office/powerpoint/2010/main" val="1921616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x-none" sz="1200" dirty="0" smtClean="0">
                <a:solidFill>
                  <a:srgbClr val="003399"/>
                </a:solidFill>
              </a:rPr>
              <a:t>Optimizing multiple objectives (OMO) requires development of mathematical models that explicitly define trade-offs among conflicting objectives.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effectLst/>
                <a:latin typeface="Times New Roman" pitchFamily="18" charset="0"/>
                <a:ea typeface="+mn-ea"/>
                <a:cs typeface="+mn-cs"/>
              </a:rPr>
              <a:t>There are three primary components to OR approaches: objective functions, decision variables and constraints.  Objective functions consist of measurable objectives that need to be minimized or maximized, e.g., minimize costs and time while maximizing the probability of success.  Decision variables are components of the objective functions that we can control, e.g., how many plants to grow per generation, how many markers to assay, how many lines to select each generation, etc.  Constraints are limitations on the decision variables and objective functions, e.g., budget restrictions, stages of phenology and reproduction on assay deadlines, size of field plots, etc.</a:t>
            </a:r>
          </a:p>
          <a:p>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21</a:t>
            </a:fld>
            <a:endParaRPr lang="en-US"/>
          </a:p>
        </p:txBody>
      </p:sp>
    </p:spTree>
    <p:extLst>
      <p:ext uri="{BB962C8B-B14F-4D97-AF65-F5344CB8AC3E}">
        <p14:creationId xmlns:p14="http://schemas.microsoft.com/office/powerpoint/2010/main" val="37588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22</a:t>
            </a:fld>
            <a:endParaRPr lang="en-US"/>
          </a:p>
        </p:txBody>
      </p:sp>
    </p:spTree>
    <p:extLst>
      <p:ext uri="{BB962C8B-B14F-4D97-AF65-F5344CB8AC3E}">
        <p14:creationId xmlns:p14="http://schemas.microsoft.com/office/powerpoint/2010/main" val="4196280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23</a:t>
            </a:fld>
            <a:endParaRPr lang="en-US"/>
          </a:p>
        </p:txBody>
      </p:sp>
    </p:spTree>
    <p:extLst>
      <p:ext uri="{BB962C8B-B14F-4D97-AF65-F5344CB8AC3E}">
        <p14:creationId xmlns:p14="http://schemas.microsoft.com/office/powerpoint/2010/main" val="4211178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24</a:t>
            </a:fld>
            <a:endParaRPr lang="en-US"/>
          </a:p>
        </p:txBody>
      </p:sp>
    </p:spTree>
    <p:extLst>
      <p:ext uri="{BB962C8B-B14F-4D97-AF65-F5344CB8AC3E}">
        <p14:creationId xmlns:p14="http://schemas.microsoft.com/office/powerpoint/2010/main" val="2325174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25</a:t>
            </a:fld>
            <a:endParaRPr lang="en-US"/>
          </a:p>
        </p:txBody>
      </p:sp>
    </p:spTree>
    <p:extLst>
      <p:ext uri="{BB962C8B-B14F-4D97-AF65-F5344CB8AC3E}">
        <p14:creationId xmlns:p14="http://schemas.microsoft.com/office/powerpoint/2010/main" val="4290094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2</a:t>
            </a:fld>
            <a:endParaRPr lang="en-US"/>
          </a:p>
        </p:txBody>
      </p:sp>
    </p:spTree>
    <p:extLst>
      <p:ext uri="{BB962C8B-B14F-4D97-AF65-F5344CB8AC3E}">
        <p14:creationId xmlns:p14="http://schemas.microsoft.com/office/powerpoint/2010/main" val="1031196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26</a:t>
            </a:fld>
            <a:endParaRPr lang="en-US"/>
          </a:p>
        </p:txBody>
      </p:sp>
    </p:spTree>
    <p:extLst>
      <p:ext uri="{BB962C8B-B14F-4D97-AF65-F5344CB8AC3E}">
        <p14:creationId xmlns:p14="http://schemas.microsoft.com/office/powerpoint/2010/main" val="1245373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27</a:t>
            </a:fld>
            <a:endParaRPr lang="en-US"/>
          </a:p>
        </p:txBody>
      </p:sp>
    </p:spTree>
    <p:extLst>
      <p:ext uri="{BB962C8B-B14F-4D97-AF65-F5344CB8AC3E}">
        <p14:creationId xmlns:p14="http://schemas.microsoft.com/office/powerpoint/2010/main" val="46942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We’ve been talking, however, about returning to recurrent selection where product development can be used to provide training sets for obtaining GEBVs to be used for decision making in the rapid cycling and Gary asked me to revisit selection </a:t>
            </a:r>
            <a:r>
              <a:rPr lang="en-US" baseline="0" dirty="0" err="1" smtClean="0"/>
              <a:t>indeces</a:t>
            </a:r>
            <a:r>
              <a:rPr lang="en-US" baseline="0" dirty="0" smtClean="0"/>
              <a:t>.</a:t>
            </a:r>
            <a:endParaRPr lang="en-US" dirty="0" smtClean="0"/>
          </a:p>
          <a:p>
            <a:endParaRPr lang="en-US" dirty="0" smtClean="0"/>
          </a:p>
          <a:p>
            <a:r>
              <a:rPr lang="en-US" dirty="0" smtClean="0"/>
              <a:t>Seems</a:t>
            </a:r>
            <a:r>
              <a:rPr lang="en-US" baseline="0" dirty="0" smtClean="0"/>
              <a:t> like a reasonable decision tool, but what are the limitations?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u="none" strike="noStrike" kern="1200" baseline="0" dirty="0" smtClean="0">
                <a:solidFill>
                  <a:schemeClr val="tx1"/>
                </a:solidFill>
                <a:latin typeface="Times New Roman" pitchFamily="18" charset="0"/>
                <a:ea typeface="+mn-ea"/>
                <a:cs typeface="+mn-cs"/>
              </a:rPr>
              <a:t>In practice, it can be very difficult to precisely and accurately select the weights, even for someone familiar with marketplace. Why? Forecast value of traits in the marketplace? Anecdote about corn borer and herbicide resistance.  -Stochastic programming.  </a:t>
            </a:r>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29</a:t>
            </a:fld>
            <a:endParaRPr lang="en-US"/>
          </a:p>
        </p:txBody>
      </p:sp>
    </p:spTree>
    <p:extLst>
      <p:ext uri="{BB962C8B-B14F-4D97-AF65-F5344CB8AC3E}">
        <p14:creationId xmlns:p14="http://schemas.microsoft.com/office/powerpoint/2010/main" val="136476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t>
            </a:r>
            <a:r>
              <a:rPr lang="en-US" baseline="0" dirty="0" smtClean="0"/>
              <a:t> is a vector of decision variables, for example estimated breeding values at marker loci distributed throughout the genome.</a:t>
            </a:r>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30</a:t>
            </a:fld>
            <a:endParaRPr lang="en-US"/>
          </a:p>
        </p:txBody>
      </p:sp>
    </p:spTree>
    <p:extLst>
      <p:ext uri="{BB962C8B-B14F-4D97-AF65-F5344CB8AC3E}">
        <p14:creationId xmlns:p14="http://schemas.microsoft.com/office/powerpoint/2010/main" val="3303045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003399"/>
              </a:buClr>
              <a:buSzPct val="100000"/>
              <a:buFont typeface="Arial" panose="020B0604020202020204" pitchFamily="34" charset="0"/>
              <a:buChar char="•"/>
            </a:pPr>
            <a:r>
              <a:rPr lang="en-US" dirty="0" smtClean="0">
                <a:solidFill>
                  <a:srgbClr val="003399"/>
                </a:solidFill>
              </a:rPr>
              <a:t>Multi-objective Optimization</a:t>
            </a:r>
          </a:p>
          <a:p>
            <a:pPr>
              <a:buClr>
                <a:srgbClr val="003399"/>
              </a:buClr>
              <a:buSzPct val="100000"/>
              <a:buFont typeface="Arial" panose="020B0604020202020204" pitchFamily="34" charset="0"/>
              <a:buChar char="•"/>
            </a:pPr>
            <a:r>
              <a:rPr lang="en-US" dirty="0" smtClean="0">
                <a:solidFill>
                  <a:srgbClr val="003399"/>
                </a:solidFill>
              </a:rPr>
              <a:t>Combine individual objective functions into a single composite function and optimize it, e.g., weighted sum.</a:t>
            </a:r>
          </a:p>
          <a:p>
            <a:pPr>
              <a:buClr>
                <a:srgbClr val="003399"/>
              </a:buClr>
              <a:buSzPct val="100000"/>
              <a:buFont typeface="Arial" panose="020B0604020202020204" pitchFamily="34" charset="0"/>
              <a:buChar char="•"/>
            </a:pPr>
            <a:r>
              <a:rPr lang="en-US" dirty="0" smtClean="0">
                <a:solidFill>
                  <a:srgbClr val="003399"/>
                </a:solidFill>
              </a:rPr>
              <a:t>Optimize a single objective function and let other objective functions become constraints on the decision variables</a:t>
            </a:r>
          </a:p>
          <a:p>
            <a:pPr>
              <a:buClr>
                <a:srgbClr val="003399"/>
              </a:buClr>
              <a:buSzPct val="100000"/>
              <a:buFont typeface="Arial" panose="020B0604020202020204" pitchFamily="34" charset="0"/>
              <a:buChar char="•"/>
            </a:pPr>
            <a:r>
              <a:rPr lang="en-US" dirty="0" smtClean="0">
                <a:solidFill>
                  <a:srgbClr val="003399"/>
                </a:solidFill>
              </a:rPr>
              <a:t>Determine a Pareto optimal solution set</a:t>
            </a:r>
            <a:endParaRPr lang="en-US" dirty="0">
              <a:solidFill>
                <a:srgbClr val="003399"/>
              </a:solidFill>
            </a:endParaRPr>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31</a:t>
            </a:fld>
            <a:endParaRPr lang="en-US"/>
          </a:p>
        </p:txBody>
      </p:sp>
    </p:spTree>
    <p:extLst>
      <p:ext uri="{BB962C8B-B14F-4D97-AF65-F5344CB8AC3E}">
        <p14:creationId xmlns:p14="http://schemas.microsoft.com/office/powerpoint/2010/main" val="2167757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smtClean="0"/>
              <a:t>X are the decision variables (e.g., Genomic</a:t>
            </a:r>
            <a:r>
              <a:rPr lang="en-US" sz="1100" baseline="0" dirty="0" smtClean="0"/>
              <a:t> Estimated Breeding Values for each trait).  </a:t>
            </a:r>
          </a:p>
          <a:p>
            <a:endParaRPr lang="en-US" sz="1100" baseline="0" dirty="0" smtClean="0"/>
          </a:p>
          <a:p>
            <a:r>
              <a:rPr lang="en-US" sz="1100" baseline="0" dirty="0" smtClean="0"/>
              <a:t>Constraints include the number of markers used to obtain the GEBVs, the number of lines evaluated, number of individuals (lines, hybrids, families, etc.) evaluated for phenotypes in a training set…</a:t>
            </a:r>
            <a:endParaRPr lang="en-US" sz="1100" dirty="0" smtClean="0"/>
          </a:p>
          <a:p>
            <a:endParaRPr lang="en-US" sz="1100" dirty="0" smtClean="0"/>
          </a:p>
          <a:p>
            <a:r>
              <a:rPr lang="en-US" sz="1100" dirty="0" smtClean="0"/>
              <a:t>Z’ is the normalized objective function and Sum(</a:t>
            </a:r>
            <a:r>
              <a:rPr lang="en-US" sz="1100" dirty="0" err="1" smtClean="0"/>
              <a:t>wi</a:t>
            </a:r>
            <a:r>
              <a:rPr lang="en-US" sz="1100" dirty="0" smtClean="0"/>
              <a:t>)</a:t>
            </a:r>
            <a:r>
              <a:rPr lang="en-US" sz="1100" baseline="0" dirty="0" smtClean="0"/>
              <a:t> = 1.  </a:t>
            </a:r>
          </a:p>
          <a:p>
            <a:endParaRPr lang="en-US" sz="11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100" baseline="0" dirty="0" smtClean="0"/>
              <a:t>If KKT do not exist, then there are better solutions, primarily because the Selection Index will not include individuals with best alleles for some traits, i.e., likely to lose valuable alleles in creating the next generation!!!!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b="0" i="0" u="none" strike="noStrike" kern="1200" baseline="0" dirty="0" smtClean="0">
              <a:solidFill>
                <a:schemeClr val="tx1"/>
              </a:solidFill>
              <a:latin typeface="Times New Roman" pitchFamily="18" charset="0"/>
              <a:ea typeface="+mn-ea"/>
              <a:cs typeface="+mn-cs"/>
            </a:endParaRPr>
          </a:p>
          <a:p>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32</a:t>
            </a:fld>
            <a:endParaRPr lang="en-US"/>
          </a:p>
        </p:txBody>
      </p:sp>
    </p:spTree>
    <p:extLst>
      <p:ext uri="{BB962C8B-B14F-4D97-AF65-F5344CB8AC3E}">
        <p14:creationId xmlns:p14="http://schemas.microsoft.com/office/powerpoint/2010/main" val="2203313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b="0" i="0" u="none" strike="noStrike" kern="1200" baseline="0" dirty="0" smtClean="0">
                <a:solidFill>
                  <a:schemeClr val="tx1"/>
                </a:solidFill>
                <a:latin typeface="Times New Roman" pitchFamily="18" charset="0"/>
                <a:ea typeface="+mn-ea"/>
                <a:cs typeface="+mn-cs"/>
              </a:rPr>
              <a:t>Intuition about non-dominated set</a:t>
            </a:r>
            <a:r>
              <a:rPr kumimoji="1" lang="mr-IN" sz="1200" b="0" i="0" u="none" strike="noStrike" kern="1200" baseline="0" dirty="0" smtClean="0">
                <a:solidFill>
                  <a:schemeClr val="tx1"/>
                </a:solidFill>
                <a:latin typeface="Times New Roman" pitchFamily="18" charset="0"/>
                <a:ea typeface="+mn-ea"/>
                <a:cs typeface="+mn-cs"/>
              </a:rPr>
              <a:t>…</a:t>
            </a:r>
            <a:r>
              <a:rPr kumimoji="1" lang="en-US" sz="1200" b="0" i="0" u="none" strike="noStrike" kern="1200" baseline="0" dirty="0" smtClean="0">
                <a:solidFill>
                  <a:schemeClr val="tx1"/>
                </a:solidFill>
                <a:latin typeface="Times New Roman" pitchFamily="18" charset="0"/>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b="0" i="0" u="none" strike="noStrike" kern="1200" baseline="0" dirty="0" smtClean="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b="0" i="0" u="none" strike="noStrike" kern="1200" baseline="0" dirty="0" smtClean="0">
                <a:solidFill>
                  <a:schemeClr val="tx1"/>
                </a:solidFill>
                <a:latin typeface="Times New Roman" pitchFamily="18" charset="0"/>
                <a:ea typeface="+mn-ea"/>
                <a:cs typeface="+mn-cs"/>
              </a:rPr>
              <a:t>Points can represent phenotypes, GEBVs, Utility metrics for progeny from pairs of crosses.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b="0" i="0" u="none" strike="noStrike" kern="1200" baseline="0" dirty="0" smtClean="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b="0" i="0" u="none" strike="noStrike" kern="1200" baseline="0" dirty="0" smtClean="0">
                <a:solidFill>
                  <a:schemeClr val="tx1"/>
                </a:solidFill>
                <a:latin typeface="Times New Roman" pitchFamily="18" charset="0"/>
                <a:ea typeface="+mn-ea"/>
                <a:cs typeface="+mn-cs"/>
              </a:rPr>
              <a:t>Notice that while choosing among solutions within a non-dominated set there is always sacrifice or trade-offs among the objectives.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b="0" i="0" u="none" strike="noStrike" kern="1200" baseline="0" dirty="0" smtClean="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b="0" i="0" u="none" strike="noStrike" kern="1200" baseline="0" dirty="0" smtClean="0">
                <a:solidFill>
                  <a:schemeClr val="tx1"/>
                </a:solidFill>
                <a:latin typeface="Times New Roman" pitchFamily="18" charset="0"/>
                <a:ea typeface="+mn-ea"/>
                <a:cs typeface="+mn-cs"/>
              </a:rPr>
              <a:t>Pareto optimal solution sets are often preferred to single solutions because they can be practical when considering real-life problems since the final solution of the decision-maker is always a trade-off</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33</a:t>
            </a:fld>
            <a:endParaRPr lang="en-US"/>
          </a:p>
        </p:txBody>
      </p:sp>
    </p:spTree>
    <p:extLst>
      <p:ext uri="{BB962C8B-B14F-4D97-AF65-F5344CB8AC3E}">
        <p14:creationId xmlns:p14="http://schemas.microsoft.com/office/powerpoint/2010/main" val="765670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b="0" i="0" u="none" strike="noStrike" kern="1200" baseline="0" dirty="0" smtClean="0">
                <a:solidFill>
                  <a:schemeClr val="tx1"/>
                </a:solidFill>
                <a:latin typeface="Times New Roman" pitchFamily="18" charset="0"/>
                <a:ea typeface="+mn-ea"/>
                <a:cs typeface="+mn-cs"/>
              </a:rPr>
              <a:t>Demonstrate how with subset of lines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b="0" i="0" u="none" strike="noStrike" kern="1200" baseline="0" dirty="0" smtClean="0">
                <a:solidFill>
                  <a:schemeClr val="tx1"/>
                </a:solidFill>
                <a:latin typeface="Times New Roman" pitchFamily="18" charset="0"/>
                <a:ea typeface="+mn-ea"/>
                <a:cs typeface="+mn-cs"/>
              </a:rPr>
              <a:t>Breeding values for two traits in a set of lines</a:t>
            </a:r>
          </a:p>
          <a:p>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34</a:t>
            </a:fld>
            <a:endParaRPr lang="en-US"/>
          </a:p>
        </p:txBody>
      </p:sp>
    </p:spTree>
    <p:extLst>
      <p:ext uri="{BB962C8B-B14F-4D97-AF65-F5344CB8AC3E}">
        <p14:creationId xmlns:p14="http://schemas.microsoft.com/office/powerpoint/2010/main" val="488630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b="0" i="0" u="none" strike="noStrike" kern="1200" baseline="0" dirty="0" smtClean="0">
                <a:solidFill>
                  <a:schemeClr val="tx1"/>
                </a:solidFill>
                <a:latin typeface="Times New Roman" pitchFamily="18" charset="0"/>
                <a:ea typeface="+mn-ea"/>
                <a:cs typeface="+mn-cs"/>
              </a:rPr>
              <a:t>Consider an feasible ideal  --- we know that it is feasible to obtain values for trait 1 as high as  and as high as  for trait 2.  Thus, it is possible to have a P, GV, GEBV, utility value, </a:t>
            </a:r>
            <a:r>
              <a:rPr kumimoji="1" lang="en-US" sz="1200" b="0" i="0" u="none" strike="noStrike" kern="1200" baseline="0" dirty="0" err="1" smtClean="0">
                <a:solidFill>
                  <a:schemeClr val="tx1"/>
                </a:solidFill>
                <a:latin typeface="Times New Roman" pitchFamily="18" charset="0"/>
                <a:ea typeface="+mn-ea"/>
                <a:cs typeface="+mn-cs"/>
              </a:rPr>
              <a:t>etc</a:t>
            </a:r>
            <a:r>
              <a:rPr kumimoji="1" lang="en-US" sz="1200" b="0" i="0" u="none" strike="noStrike" kern="1200" baseline="0" dirty="0" smtClean="0">
                <a:solidFill>
                  <a:schemeClr val="tx1"/>
                </a:solidFill>
                <a:latin typeface="Times New Roman" pitchFamily="18" charset="0"/>
                <a:ea typeface="+mn-ea"/>
                <a:cs typeface="+mn-cs"/>
              </a:rPr>
              <a:t> </a:t>
            </a:r>
          </a:p>
          <a:p>
            <a:endParaRPr lang="en-US" dirty="0" smtClean="0"/>
          </a:p>
          <a:p>
            <a:r>
              <a:rPr lang="en-US" dirty="0" smtClean="0"/>
              <a:t>Weight based on the inverse</a:t>
            </a:r>
            <a:r>
              <a:rPr lang="en-US" baseline="0" dirty="0" smtClean="0"/>
              <a:t> of the distance between the ideal and actual P, GV, GEBV, A reasonable distance metric to use </a:t>
            </a:r>
            <a:r>
              <a:rPr lang="en-US" baseline="0" dirty="0" err="1" smtClean="0"/>
              <a:t>euclidean</a:t>
            </a:r>
            <a:r>
              <a:rPr lang="en-US" baseline="0" dirty="0" smtClean="0"/>
              <a:t> distance, but other metrics can be used and the MOO literature describes the outcomes from various possible weights on the outcomes to GA and </a:t>
            </a:r>
            <a:r>
              <a:rPr lang="en-US" baseline="0" dirty="0" err="1" smtClean="0"/>
              <a:t>Evol</a:t>
            </a:r>
            <a:r>
              <a:rPr lang="en-US" baseline="0" dirty="0" smtClean="0"/>
              <a:t> A.  </a:t>
            </a:r>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35</a:t>
            </a:fld>
            <a:endParaRPr lang="en-US"/>
          </a:p>
        </p:txBody>
      </p:sp>
    </p:spTree>
    <p:extLst>
      <p:ext uri="{BB962C8B-B14F-4D97-AF65-F5344CB8AC3E}">
        <p14:creationId xmlns:p14="http://schemas.microsoft.com/office/powerpoint/2010/main" val="1089035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a:cs typeface="Times New Roman"/>
              </a:rPr>
              <a:t>Explain</a:t>
            </a:r>
            <a:r>
              <a:rPr lang="en-US" baseline="0" dirty="0" smtClean="0">
                <a:latin typeface="Times New Roman"/>
                <a:cs typeface="Times New Roman"/>
              </a:rPr>
              <a:t> what psi is</a:t>
            </a:r>
            <a:endParaRPr lang="en-US" dirty="0" smtClean="0">
              <a:latin typeface="Times New Roman"/>
              <a:cs typeface="Times New Roman"/>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Times New Roman"/>
              <a:cs typeface="Times New Roman"/>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Times New Roman"/>
              <a:cs typeface="Times New Roman"/>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a:cs typeface="Times New Roman"/>
              </a:rPr>
              <a:t>Visualization for </a:t>
            </a:r>
            <a:r>
              <a:rPr lang="en-US" i="1" dirty="0" smtClean="0">
                <a:latin typeface="Times New Roman"/>
                <a:cs typeface="Times New Roman"/>
              </a:rPr>
              <a:t>k</a:t>
            </a:r>
            <a:r>
              <a:rPr lang="en-US" dirty="0" smtClean="0">
                <a:latin typeface="Times New Roman"/>
                <a:cs typeface="Times New Roman"/>
              </a:rPr>
              <a:t> &gt;3:</a:t>
            </a:r>
            <a:r>
              <a:rPr lang="en-US" baseline="0" dirty="0" smtClean="0">
                <a:latin typeface="Times New Roman"/>
                <a:cs typeface="Times New Roman"/>
              </a:rPr>
              <a:t> SOMs. (Obayashi and Sasaki, 2003)</a:t>
            </a:r>
            <a:endParaRPr lang="en-US" dirty="0" smtClean="0">
              <a:latin typeface="Times New Roman"/>
              <a:cs typeface="Times New Roman"/>
            </a:endParaRPr>
          </a:p>
          <a:p>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36</a:t>
            </a:fld>
            <a:endParaRPr lang="en-US"/>
          </a:p>
        </p:txBody>
      </p:sp>
    </p:spTree>
    <p:extLst>
      <p:ext uri="{BB962C8B-B14F-4D97-AF65-F5344CB8AC3E}">
        <p14:creationId xmlns:p14="http://schemas.microsoft.com/office/powerpoint/2010/main" val="1501045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one time,</a:t>
            </a:r>
            <a:r>
              <a:rPr lang="en-US" baseline="0" dirty="0" smtClean="0"/>
              <a:t> education of plant breeders involved learning about many possible breeding designs including BC, Pedigree, Mass Selection, half sib selection, full sib selection, Recurrent Selection, Reciprocal Recurrent Selection.  </a:t>
            </a:r>
          </a:p>
          <a:p>
            <a:r>
              <a:rPr lang="en-US" baseline="0" dirty="0" smtClean="0"/>
              <a:t>Within ten years most recurrent selection programs in the US disappeared as academics tried to adopt the dominant paradigm that had emerged in the commercial sector.</a:t>
            </a:r>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3</a:t>
            </a:fld>
            <a:endParaRPr lang="en-US"/>
          </a:p>
        </p:txBody>
      </p:sp>
    </p:spTree>
    <p:extLst>
      <p:ext uri="{BB962C8B-B14F-4D97-AF65-F5344CB8AC3E}">
        <p14:creationId xmlns:p14="http://schemas.microsoft.com/office/powerpoint/2010/main" val="33251343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37</a:t>
            </a:fld>
            <a:endParaRPr lang="en-US"/>
          </a:p>
        </p:txBody>
      </p:sp>
    </p:spTree>
    <p:extLst>
      <p:ext uri="{BB962C8B-B14F-4D97-AF65-F5344CB8AC3E}">
        <p14:creationId xmlns:p14="http://schemas.microsoft.com/office/powerpoint/2010/main" val="966584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38</a:t>
            </a:fld>
            <a:endParaRPr lang="en-US"/>
          </a:p>
        </p:txBody>
      </p:sp>
    </p:spTree>
    <p:extLst>
      <p:ext uri="{BB962C8B-B14F-4D97-AF65-F5344CB8AC3E}">
        <p14:creationId xmlns:p14="http://schemas.microsoft.com/office/powerpoint/2010/main" val="2463987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40</a:t>
            </a:fld>
            <a:endParaRPr lang="en-US"/>
          </a:p>
        </p:txBody>
      </p:sp>
    </p:spTree>
    <p:extLst>
      <p:ext uri="{BB962C8B-B14F-4D97-AF65-F5344CB8AC3E}">
        <p14:creationId xmlns:p14="http://schemas.microsoft.com/office/powerpoint/2010/main" val="1086166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exists software to identify the non-dominated sets, for multiple levels.</a:t>
            </a:r>
            <a:r>
              <a:rPr lang="en-US" baseline="0" dirty="0" smtClean="0"/>
              <a:t>  1</a:t>
            </a:r>
            <a:r>
              <a:rPr lang="en-US" baseline="30000" dirty="0" smtClean="0"/>
              <a:t>st</a:t>
            </a:r>
            <a:r>
              <a:rPr lang="en-US" baseline="0" dirty="0" smtClean="0"/>
              <a:t> level, is max.  2</a:t>
            </a:r>
            <a:r>
              <a:rPr lang="en-US" baseline="30000" dirty="0" smtClean="0"/>
              <a:t>nd</a:t>
            </a:r>
            <a:r>
              <a:rPr lang="en-US" baseline="0" dirty="0" smtClean="0"/>
              <a:t> level is the non </a:t>
            </a:r>
            <a:r>
              <a:rPr lang="en-US" baseline="0" dirty="0" err="1" smtClean="0"/>
              <a:t>dom</a:t>
            </a:r>
            <a:r>
              <a:rPr lang="en-US" baseline="0" dirty="0" smtClean="0"/>
              <a:t> set that emerges after the first non-</a:t>
            </a:r>
            <a:r>
              <a:rPr lang="en-US" baseline="0" dirty="0" err="1" smtClean="0"/>
              <a:t>dom</a:t>
            </a:r>
            <a:r>
              <a:rPr lang="en-US" baseline="0" dirty="0" smtClean="0"/>
              <a:t> set is removed.</a:t>
            </a:r>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44</a:t>
            </a:fld>
            <a:endParaRPr lang="en-US"/>
          </a:p>
        </p:txBody>
      </p:sp>
    </p:spTree>
    <p:extLst>
      <p:ext uri="{BB962C8B-B14F-4D97-AF65-F5344CB8AC3E}">
        <p14:creationId xmlns:p14="http://schemas.microsoft.com/office/powerpoint/2010/main" val="1554418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x-none" sz="1200" dirty="0" smtClean="0">
                <a:solidFill>
                  <a:srgbClr val="003399"/>
                </a:solidFill>
              </a:rPr>
              <a:t>Optimizing multiple objectives (OMO) requires development of mathematical models that explicitly define trade-offs among conflicting objectives.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effectLst/>
                <a:latin typeface="Times New Roman" pitchFamily="18" charset="0"/>
                <a:ea typeface="+mn-ea"/>
                <a:cs typeface="+mn-cs"/>
              </a:rPr>
              <a:t>There are three primary components to OR approaches: objective functions, decision variables and constraints.  Objective functions consist of measurable objectives that need to be minimized or maximized, e.g., minimize costs and time while maximizing the probability of success.  Decision variables are components of the objective functions that we can control, e.g., how many plants to grow per generation, how many markers to assay, how many lines to select each generation, etc.  Constraints are limitations on the decision variables and objective functions, e.g., budget restrictions, stages of phenology and reproduction on assay deadlines, size of field plots, etc.</a:t>
            </a:r>
          </a:p>
          <a:p>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45</a:t>
            </a:fld>
            <a:endParaRPr lang="en-US"/>
          </a:p>
        </p:txBody>
      </p:sp>
    </p:spTree>
    <p:extLst>
      <p:ext uri="{BB962C8B-B14F-4D97-AF65-F5344CB8AC3E}">
        <p14:creationId xmlns:p14="http://schemas.microsoft.com/office/powerpoint/2010/main" val="3346409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a:cs typeface="Times New Roman"/>
              </a:rPr>
              <a:t>Explain c, v,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Times New Roman"/>
              <a:cs typeface="Times New Roman"/>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Times New Roman"/>
              <a:cs typeface="Times New Roman"/>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Times New Roman"/>
              <a:cs typeface="Times New Roman"/>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a:cs typeface="Times New Roman"/>
              </a:rPr>
              <a:t>Visualization for </a:t>
            </a:r>
            <a:r>
              <a:rPr lang="en-US" i="1" dirty="0" smtClean="0">
                <a:latin typeface="Times New Roman"/>
                <a:cs typeface="Times New Roman"/>
              </a:rPr>
              <a:t>k</a:t>
            </a:r>
            <a:r>
              <a:rPr lang="en-US" dirty="0" smtClean="0">
                <a:latin typeface="Times New Roman"/>
                <a:cs typeface="Times New Roman"/>
              </a:rPr>
              <a:t> &gt;3:</a:t>
            </a:r>
            <a:r>
              <a:rPr lang="en-US" baseline="0" dirty="0" smtClean="0">
                <a:latin typeface="Times New Roman"/>
                <a:cs typeface="Times New Roman"/>
              </a:rPr>
              <a:t> SOMs. (Obayashi and Sasaki, 2003)</a:t>
            </a:r>
            <a:endParaRPr lang="en-US" dirty="0" smtClean="0">
              <a:latin typeface="Times New Roman"/>
              <a:cs typeface="Times New Roman"/>
            </a:endParaRPr>
          </a:p>
          <a:p>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46</a:t>
            </a:fld>
            <a:endParaRPr lang="en-US"/>
          </a:p>
        </p:txBody>
      </p:sp>
    </p:spTree>
    <p:extLst>
      <p:ext uri="{BB962C8B-B14F-4D97-AF65-F5344CB8AC3E}">
        <p14:creationId xmlns:p14="http://schemas.microsoft.com/office/powerpoint/2010/main" val="345722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Physics</a:t>
            </a:r>
            <a:r>
              <a:rPr lang="en-US" baseline="0" dirty="0" smtClean="0"/>
              <a:t> moved from observation generated hypotheses to hypotheses generated based on  model-based predictions, the associated mechanical arts were transformed into </a:t>
            </a:r>
          </a:p>
          <a:p>
            <a:endParaRPr lang="en-US" baseline="0" dirty="0" smtClean="0"/>
          </a:p>
          <a:p>
            <a:r>
              <a:rPr lang="en-US" sz="800" baseline="0" dirty="0" smtClean="0"/>
              <a:t>My first plant breeding job was to design systems to </a:t>
            </a:r>
            <a:r>
              <a:rPr lang="en-US" sz="800" baseline="0" dirty="0" err="1" smtClean="0"/>
              <a:t>introgress</a:t>
            </a:r>
            <a:r>
              <a:rPr lang="en-US" sz="800" baseline="0" dirty="0" smtClean="0"/>
              <a:t> Sorghum genomes into nine MS </a:t>
            </a:r>
            <a:r>
              <a:rPr lang="en-US" sz="800" baseline="0" dirty="0" err="1" smtClean="0"/>
              <a:t>Cytoplasms</a:t>
            </a:r>
            <a:r>
              <a:rPr lang="en-US" sz="800" baseline="0" dirty="0" smtClean="0"/>
              <a:t> and to design a system for reciprocal recurrent selection using genetic male sterility in Sorghum.</a:t>
            </a:r>
          </a:p>
          <a:p>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5</a:t>
            </a:fld>
            <a:endParaRPr lang="en-US"/>
          </a:p>
        </p:txBody>
      </p:sp>
    </p:spTree>
    <p:extLst>
      <p:ext uri="{BB962C8B-B14F-4D97-AF65-F5344CB8AC3E}">
        <p14:creationId xmlns:p14="http://schemas.microsoft.com/office/powerpoint/2010/main" val="3360705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choice of molecular marker technologies.  There is no universal</a:t>
            </a:r>
            <a:r>
              <a:rPr lang="en-US" baseline="0" dirty="0" smtClean="0"/>
              <a:t> marker technology that is best for all breeding objectives. If no more than a few hundred loci are assayed tape array technologies are less expensive than GBS technology platforms.  </a:t>
            </a:r>
          </a:p>
          <a:p>
            <a:endParaRPr lang="en-US" baseline="0" dirty="0" smtClean="0"/>
          </a:p>
          <a:p>
            <a:r>
              <a:rPr lang="en-US" baseline="0" dirty="0" smtClean="0"/>
              <a:t>Historically, cultivars have been discovered through trial and error.</a:t>
            </a:r>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6</a:t>
            </a:fld>
            <a:endParaRPr lang="en-US"/>
          </a:p>
        </p:txBody>
      </p:sp>
    </p:spTree>
    <p:extLst>
      <p:ext uri="{BB962C8B-B14F-4D97-AF65-F5344CB8AC3E}">
        <p14:creationId xmlns:p14="http://schemas.microsoft.com/office/powerpoint/2010/main" val="1892813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effectLst/>
                <a:latin typeface="Times New Roman" pitchFamily="18" charset="0"/>
                <a:ea typeface="+mn-ea"/>
                <a:cs typeface="+mn-cs"/>
              </a:rPr>
              <a:t>Consider BC breeding.  While first communicated in a science journal in 1922 by Harlan and </a:t>
            </a:r>
            <a:r>
              <a:rPr kumimoji="1" lang="en-US" sz="1200" i="1" kern="1200" dirty="0" smtClean="0">
                <a:solidFill>
                  <a:schemeClr val="tx1"/>
                </a:solidFill>
                <a:effectLst/>
                <a:latin typeface="Times New Roman" pitchFamily="18" charset="0"/>
                <a:ea typeface="+mn-ea"/>
                <a:cs typeface="+mn-cs"/>
              </a:rPr>
              <a:t>Pope Journal of Heredity</a:t>
            </a:r>
            <a:r>
              <a:rPr kumimoji="1" lang="en-US" sz="1200" kern="1200" dirty="0" smtClean="0">
                <a:solidFill>
                  <a:schemeClr val="tx1"/>
                </a:solidFill>
                <a:effectLst/>
                <a:latin typeface="Times New Roman" pitchFamily="18" charset="0"/>
                <a:ea typeface="+mn-ea"/>
                <a:cs typeface="+mn-cs"/>
              </a:rPr>
              <a:t> 13:72-75 had been known by plant breeders of self pollinated crops long before.</a:t>
            </a:r>
          </a:p>
          <a:p>
            <a:r>
              <a:rPr lang="en-US" dirty="0" smtClean="0"/>
              <a:t>With</a:t>
            </a:r>
            <a:r>
              <a:rPr lang="en-US" baseline="0" dirty="0" smtClean="0"/>
              <a:t> emergence DNA markers at least a dozen publications on how to best </a:t>
            </a:r>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7</a:t>
            </a:fld>
            <a:endParaRPr lang="en-US"/>
          </a:p>
        </p:txBody>
      </p:sp>
    </p:spTree>
    <p:extLst>
      <p:ext uri="{BB962C8B-B14F-4D97-AF65-F5344CB8AC3E}">
        <p14:creationId xmlns:p14="http://schemas.microsoft.com/office/powerpoint/2010/main" val="982720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Objectives could</a:t>
            </a:r>
            <a:r>
              <a:rPr lang="en-US" baseline="0" dirty="0" smtClean="0"/>
              <a:t> be to minimize.  Could be a mixture of maximize and minimize</a:t>
            </a:r>
            <a:endParaRPr lang="en-US" dirty="0" smtClean="0"/>
          </a:p>
          <a:p>
            <a:endParaRPr lang="en-US" dirty="0" smtClean="0"/>
          </a:p>
          <a:p>
            <a:r>
              <a:rPr lang="en-US" dirty="0" smtClean="0"/>
              <a:t>Use example of Maximize Probability of </a:t>
            </a:r>
            <a:endParaRPr lang="en-US" dirty="0"/>
          </a:p>
        </p:txBody>
      </p:sp>
      <p:sp>
        <p:nvSpPr>
          <p:cNvPr id="4" name="Slide Number Placeholder 3"/>
          <p:cNvSpPr>
            <a:spLocks noGrp="1"/>
          </p:cNvSpPr>
          <p:nvPr>
            <p:ph type="sldNum" sz="quarter" idx="10"/>
          </p:nvPr>
        </p:nvSpPr>
        <p:spPr/>
        <p:txBody>
          <a:bodyPr/>
          <a:lstStyle/>
          <a:p>
            <a:pPr>
              <a:defRPr/>
            </a:pPr>
            <a:fld id="{CCF57BB5-935A-4ADB-9FD2-BC7780628E39}" type="slidenum">
              <a:rPr lang="en-US" smtClean="0"/>
              <a:pPr>
                <a:defRPr/>
              </a:pPr>
              <a:t>8</a:t>
            </a:fld>
            <a:endParaRPr lang="en-US"/>
          </a:p>
        </p:txBody>
      </p:sp>
    </p:spTree>
    <p:extLst>
      <p:ext uri="{BB962C8B-B14F-4D97-AF65-F5344CB8AC3E}">
        <p14:creationId xmlns:p14="http://schemas.microsoft.com/office/powerpoint/2010/main" val="3785594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Comprehensive Investigation of average outcomes from</a:t>
            </a:r>
            <a:r>
              <a:rPr lang="en-US" baseline="0" dirty="0" smtClean="0"/>
              <a:t> </a:t>
            </a:r>
            <a:r>
              <a:rPr lang="en-US" dirty="0" smtClean="0"/>
              <a:t>over 50 MABC selection strategies</a:t>
            </a:r>
            <a:r>
              <a:rPr lang="en-US" baseline="0" dirty="0" smtClean="0"/>
              <a:t> </a:t>
            </a:r>
            <a:r>
              <a:rPr lang="en-US" dirty="0" smtClean="0"/>
              <a:t> involving number of plants</a:t>
            </a:r>
            <a:r>
              <a:rPr lang="en-US" baseline="0" dirty="0" smtClean="0"/>
              <a:t> and </a:t>
            </a:r>
            <a:r>
              <a:rPr lang="en-US" dirty="0" smtClean="0"/>
              <a:t> number of markers </a:t>
            </a:r>
            <a:endParaRPr lang="en-US" dirty="0"/>
          </a:p>
        </p:txBody>
      </p:sp>
      <p:sp>
        <p:nvSpPr>
          <p:cNvPr id="4" name="Slide Number Placeholder 3"/>
          <p:cNvSpPr>
            <a:spLocks noGrp="1"/>
          </p:cNvSpPr>
          <p:nvPr>
            <p:ph type="sldNum" sz="quarter" idx="10"/>
          </p:nvPr>
        </p:nvSpPr>
        <p:spPr/>
        <p:txBody>
          <a:bodyPr/>
          <a:lstStyle/>
          <a:p>
            <a:fld id="{26A4446F-0BBF-4C47-B984-66122CCA6647}" type="slidenum">
              <a:rPr lang="en-US" smtClean="0"/>
              <a:t>9</a:t>
            </a:fld>
            <a:endParaRPr lang="en-US"/>
          </a:p>
        </p:txBody>
      </p:sp>
    </p:spTree>
    <p:extLst>
      <p:ext uri="{BB962C8B-B14F-4D97-AF65-F5344CB8AC3E}">
        <p14:creationId xmlns:p14="http://schemas.microsoft.com/office/powerpoint/2010/main" val="3312853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Selection Strategies 1</a:t>
            </a:r>
            <a:r>
              <a:rPr lang="en-US" baseline="0" dirty="0" smtClean="0"/>
              <a:t> and 2 represent selection for ___ in the early BC generations followed by selection for el and background markers in the later generations.  Strategy 3 represents selection for all 3 types of marker loci every generation.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Data points represent number of progeny generated in each BC generation. Peng et al identified Strategy 2 with 400 progeny per generation as producing the highest average values for recovery of the recurrent parent for the least cost.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None of their strategies met their own criteria for success (recall that was based on average recovery of donor genome)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Under the CTP framework, it appears that none of these first three strategies produced a very high probability of success.</a:t>
            </a:r>
          </a:p>
          <a:p>
            <a:endParaRPr lang="en-US" baseline="0" dirty="0" smtClean="0"/>
          </a:p>
          <a:p>
            <a:endParaRPr lang="en-US" baseline="0" dirty="0" smtClean="0"/>
          </a:p>
          <a:p>
            <a:r>
              <a:rPr lang="en-US" baseline="0" dirty="0" smtClean="0"/>
              <a:t>Note that optimal point for strategy 2 occurs at about by doubling the cost strategy </a:t>
            </a:r>
          </a:p>
          <a:p>
            <a:endParaRPr lang="en-US" baseline="0" dirty="0" smtClean="0"/>
          </a:p>
          <a:p>
            <a:r>
              <a:rPr lang="en-US" baseline="0" dirty="0" smtClean="0"/>
              <a:t>In 2014 Herzog et al, suggested that greater saturation of the genome with marker loci would likely improve outcomes from selection strategies, so Strategies  </a:t>
            </a:r>
            <a:endParaRPr lang="en-US" dirty="0"/>
          </a:p>
        </p:txBody>
      </p:sp>
      <p:sp>
        <p:nvSpPr>
          <p:cNvPr id="4" name="Slide Number Placeholder 3"/>
          <p:cNvSpPr>
            <a:spLocks noGrp="1"/>
          </p:cNvSpPr>
          <p:nvPr>
            <p:ph type="sldNum" sz="quarter" idx="10"/>
          </p:nvPr>
        </p:nvSpPr>
        <p:spPr/>
        <p:txBody>
          <a:bodyPr/>
          <a:lstStyle/>
          <a:p>
            <a:fld id="{26A4446F-0BBF-4C47-B984-66122CCA6647}" type="slidenum">
              <a:rPr lang="en-US" smtClean="0"/>
              <a:t>11</a:t>
            </a:fld>
            <a:endParaRPr lang="en-US"/>
          </a:p>
        </p:txBody>
      </p:sp>
    </p:spTree>
    <p:extLst>
      <p:ext uri="{BB962C8B-B14F-4D97-AF65-F5344CB8AC3E}">
        <p14:creationId xmlns:p14="http://schemas.microsoft.com/office/powerpoint/2010/main" val="23214711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82"/>
          <p:cNvSpPr>
            <a:spLocks noChangeShapeType="1"/>
          </p:cNvSpPr>
          <p:nvPr/>
        </p:nvSpPr>
        <p:spPr bwMode="auto">
          <a:xfrm>
            <a:off x="1066800" y="2971800"/>
            <a:ext cx="7086600" cy="0"/>
          </a:xfrm>
          <a:prstGeom prst="line">
            <a:avLst/>
          </a:prstGeom>
          <a:noFill/>
          <a:ln w="9525">
            <a:solidFill>
              <a:schemeClr val="accent2"/>
            </a:solidFill>
            <a:round/>
            <a:headEnd/>
            <a:tailEnd/>
          </a:ln>
          <a:effectLst/>
        </p:spPr>
        <p:txBody>
          <a:bodyPr wrap="none"/>
          <a:lstStyle/>
          <a:p>
            <a:pPr>
              <a:defRPr/>
            </a:pPr>
            <a:endParaRPr lang="en-US"/>
          </a:p>
        </p:txBody>
      </p:sp>
      <p:sp>
        <p:nvSpPr>
          <p:cNvPr id="5" name="Line 83"/>
          <p:cNvSpPr>
            <a:spLocks noChangeShapeType="1"/>
          </p:cNvSpPr>
          <p:nvPr/>
        </p:nvSpPr>
        <p:spPr bwMode="auto">
          <a:xfrm>
            <a:off x="1066800" y="3048000"/>
            <a:ext cx="7086600" cy="0"/>
          </a:xfrm>
          <a:prstGeom prst="line">
            <a:avLst/>
          </a:prstGeom>
          <a:noFill/>
          <a:ln w="9525">
            <a:solidFill>
              <a:srgbClr val="EAEAEA"/>
            </a:solidFill>
            <a:round/>
            <a:headEnd/>
            <a:tailEnd/>
          </a:ln>
          <a:effectLst/>
        </p:spPr>
        <p:txBody>
          <a:bodyPr wrap="none"/>
          <a:lstStyle/>
          <a:p>
            <a:pPr>
              <a:defRPr/>
            </a:pPr>
            <a:endParaRPr lang="en-US"/>
          </a:p>
        </p:txBody>
      </p:sp>
      <p:sp>
        <p:nvSpPr>
          <p:cNvPr id="6" name="Text Box 86"/>
          <p:cNvSpPr txBox="1">
            <a:spLocks noChangeArrowheads="1"/>
          </p:cNvSpPr>
          <p:nvPr/>
        </p:nvSpPr>
        <p:spPr bwMode="auto">
          <a:xfrm>
            <a:off x="4724400" y="6445250"/>
            <a:ext cx="4343400" cy="350838"/>
          </a:xfrm>
          <a:prstGeom prst="rect">
            <a:avLst/>
          </a:prstGeom>
          <a:noFill/>
          <a:ln w="9525">
            <a:noFill/>
            <a:miter lim="800000"/>
            <a:headEnd/>
            <a:tailEnd/>
          </a:ln>
          <a:effectLst/>
        </p:spPr>
        <p:txBody>
          <a:bodyPr>
            <a:spAutoFit/>
          </a:bodyPr>
          <a:lstStyle/>
          <a:p>
            <a:pPr algn="r">
              <a:spcBef>
                <a:spcPct val="50000"/>
              </a:spcBef>
              <a:defRPr/>
            </a:pPr>
            <a:r>
              <a:rPr lang="en-US" sz="1700">
                <a:solidFill>
                  <a:srgbClr val="000000"/>
                </a:solidFill>
                <a:latin typeface="Tahoma" pitchFamily="34" charset="0"/>
              </a:rPr>
              <a:t>National Center for Genome Resources</a:t>
            </a:r>
          </a:p>
        </p:txBody>
      </p:sp>
      <p:pic>
        <p:nvPicPr>
          <p:cNvPr id="7" name="Picture 87" descr="ncgrboxlogo"/>
          <p:cNvPicPr>
            <a:picLocks noChangeAspect="1" noChangeArrowheads="1"/>
          </p:cNvPicPr>
          <p:nvPr/>
        </p:nvPicPr>
        <p:blipFill>
          <a:blip r:embed="rId2" cstate="print"/>
          <a:srcRect/>
          <a:stretch>
            <a:fillRect/>
          </a:stretch>
        </p:blipFill>
        <p:spPr bwMode="auto">
          <a:xfrm>
            <a:off x="6705600" y="6172200"/>
            <a:ext cx="2209800" cy="330200"/>
          </a:xfrm>
          <a:prstGeom prst="rect">
            <a:avLst/>
          </a:prstGeom>
          <a:noFill/>
          <a:ln w="9525">
            <a:noFill/>
            <a:miter lim="800000"/>
            <a:headEnd/>
            <a:tailEnd/>
          </a:ln>
        </p:spPr>
      </p:pic>
      <p:sp>
        <p:nvSpPr>
          <p:cNvPr id="6201" name="Rectangle 57"/>
          <p:cNvSpPr>
            <a:spLocks noGrp="1" noChangeArrowheads="1"/>
          </p:cNvSpPr>
          <p:nvPr>
            <p:ph type="ctrTitle"/>
          </p:nvPr>
        </p:nvSpPr>
        <p:spPr>
          <a:xfrm>
            <a:off x="990600" y="1752600"/>
            <a:ext cx="7772400" cy="1143000"/>
          </a:xfrm>
          <a:effectLst>
            <a:outerShdw dist="17961" dir="2700000" algn="ctr" rotWithShape="0">
              <a:schemeClr val="accent2"/>
            </a:outerShdw>
          </a:effectLst>
        </p:spPr>
        <p:txBody>
          <a:bodyPr/>
          <a:lstStyle>
            <a:lvl1pPr>
              <a:defRPr/>
            </a:lvl1pPr>
          </a:lstStyle>
          <a:p>
            <a:r>
              <a:rPr lang="en-US"/>
              <a:t>Click to edit Master title style</a:t>
            </a:r>
          </a:p>
        </p:txBody>
      </p:sp>
      <p:sp>
        <p:nvSpPr>
          <p:cNvPr id="6202" name="Rectangle 5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en-US"/>
              <a:t>Click to edit Master subtitle style</a:t>
            </a:r>
          </a:p>
        </p:txBody>
      </p:sp>
      <p:sp>
        <p:nvSpPr>
          <p:cNvPr id="8" name="Rectangle 84"/>
          <p:cNvSpPr>
            <a:spLocks noGrp="1" noChangeArrowheads="1"/>
          </p:cNvSpPr>
          <p:nvPr>
            <p:ph type="dt" sz="half" idx="10"/>
          </p:nvPr>
        </p:nvSpPr>
        <p:spPr/>
        <p:txBody>
          <a:bodyPr/>
          <a:lstStyle>
            <a:lvl1pPr>
              <a:defRPr/>
            </a:lvl1pPr>
          </a:lstStyle>
          <a:p>
            <a:pPr>
              <a:defRPr/>
            </a:pPr>
            <a:endParaRPr lang="en-US"/>
          </a:p>
        </p:txBody>
      </p:sp>
      <p:sp>
        <p:nvSpPr>
          <p:cNvPr id="9" name="Rectangle 85"/>
          <p:cNvSpPr>
            <a:spLocks noGrp="1" noChangeArrowheads="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8"/>
          <p:cNvSpPr>
            <a:spLocks noGrp="1" noChangeArrowheads="1"/>
          </p:cNvSpPr>
          <p:nvPr>
            <p:ph type="dt" sz="half" idx="10"/>
          </p:nvPr>
        </p:nvSpPr>
        <p:spPr>
          <a:ln/>
        </p:spPr>
        <p:txBody>
          <a:bodyPr/>
          <a:lstStyle>
            <a:lvl1pPr>
              <a:defRPr/>
            </a:lvl1pPr>
          </a:lstStyle>
          <a:p>
            <a:pPr>
              <a:defRPr/>
            </a:pPr>
            <a:endParaRPr lang="en-US"/>
          </a:p>
        </p:txBody>
      </p:sp>
      <p:sp>
        <p:nvSpPr>
          <p:cNvPr id="5" name="Rectangle 69"/>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4800"/>
            <a:ext cx="2000250" cy="5715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304800"/>
            <a:ext cx="5848350" cy="5715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8"/>
          <p:cNvSpPr>
            <a:spLocks noGrp="1" noChangeArrowheads="1"/>
          </p:cNvSpPr>
          <p:nvPr>
            <p:ph type="dt" sz="half" idx="10"/>
          </p:nvPr>
        </p:nvSpPr>
        <p:spPr>
          <a:ln/>
        </p:spPr>
        <p:txBody>
          <a:bodyPr/>
          <a:lstStyle>
            <a:lvl1pPr>
              <a:defRPr/>
            </a:lvl1pPr>
          </a:lstStyle>
          <a:p>
            <a:pPr>
              <a:defRPr/>
            </a:pPr>
            <a:endParaRPr lang="en-US"/>
          </a:p>
        </p:txBody>
      </p:sp>
      <p:sp>
        <p:nvSpPr>
          <p:cNvPr id="5" name="Rectangle 69"/>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3048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838200" y="19050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800600" y="19050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838200" y="40386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800600" y="40386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8"/>
          <p:cNvSpPr>
            <a:spLocks noGrp="1" noChangeArrowheads="1"/>
          </p:cNvSpPr>
          <p:nvPr>
            <p:ph type="dt" sz="half" idx="10"/>
          </p:nvPr>
        </p:nvSpPr>
        <p:spPr>
          <a:ln/>
        </p:spPr>
        <p:txBody>
          <a:bodyPr/>
          <a:lstStyle>
            <a:lvl1pPr>
              <a:defRPr/>
            </a:lvl1pPr>
          </a:lstStyle>
          <a:p>
            <a:pPr>
              <a:defRPr/>
            </a:pPr>
            <a:endParaRPr lang="en-US"/>
          </a:p>
        </p:txBody>
      </p:sp>
      <p:sp>
        <p:nvSpPr>
          <p:cNvPr id="8" name="Rectangle 69"/>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9050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8200" y="40386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8"/>
          <p:cNvSpPr>
            <a:spLocks noGrp="1" noChangeArrowheads="1"/>
          </p:cNvSpPr>
          <p:nvPr>
            <p:ph type="dt" sz="half" idx="10"/>
          </p:nvPr>
        </p:nvSpPr>
        <p:spPr>
          <a:ln/>
        </p:spPr>
        <p:txBody>
          <a:bodyPr/>
          <a:lstStyle>
            <a:lvl1pPr>
              <a:defRPr/>
            </a:lvl1pPr>
          </a:lstStyle>
          <a:p>
            <a:pPr>
              <a:defRPr/>
            </a:pPr>
            <a:endParaRPr lang="en-US"/>
          </a:p>
        </p:txBody>
      </p:sp>
      <p:sp>
        <p:nvSpPr>
          <p:cNvPr id="6" name="Rectangle 69"/>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838200" y="1905000"/>
            <a:ext cx="7772400" cy="4114800"/>
          </a:xfrm>
        </p:spPr>
        <p:txBody>
          <a:bodyPr/>
          <a:lstStyle/>
          <a:p>
            <a:pPr lvl="0"/>
            <a:endParaRPr lang="en-US" noProof="0" smtClean="0"/>
          </a:p>
        </p:txBody>
      </p:sp>
      <p:sp>
        <p:nvSpPr>
          <p:cNvPr id="4" name="Rectangle 68"/>
          <p:cNvSpPr>
            <a:spLocks noGrp="1" noChangeArrowheads="1"/>
          </p:cNvSpPr>
          <p:nvPr>
            <p:ph type="dt" sz="half" idx="10"/>
          </p:nvPr>
        </p:nvSpPr>
        <p:spPr>
          <a:ln/>
        </p:spPr>
        <p:txBody>
          <a:bodyPr/>
          <a:lstStyle>
            <a:lvl1pPr>
              <a:defRPr/>
            </a:lvl1pPr>
          </a:lstStyle>
          <a:p>
            <a:pPr>
              <a:defRPr/>
            </a:pPr>
            <a:endParaRPr lang="en-US"/>
          </a:p>
        </p:txBody>
      </p:sp>
      <p:sp>
        <p:nvSpPr>
          <p:cNvPr id="5" name="Rectangle 69"/>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1905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905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8"/>
          <p:cNvSpPr>
            <a:spLocks noGrp="1" noChangeArrowheads="1"/>
          </p:cNvSpPr>
          <p:nvPr>
            <p:ph type="dt" sz="half" idx="10"/>
          </p:nvPr>
        </p:nvSpPr>
        <p:spPr>
          <a:ln/>
        </p:spPr>
        <p:txBody>
          <a:bodyPr/>
          <a:lstStyle>
            <a:lvl1pPr>
              <a:defRPr/>
            </a:lvl1pPr>
          </a:lstStyle>
          <a:p>
            <a:pPr>
              <a:defRPr/>
            </a:pPr>
            <a:endParaRPr lang="en-US"/>
          </a:p>
        </p:txBody>
      </p:sp>
      <p:sp>
        <p:nvSpPr>
          <p:cNvPr id="6" name="Rectangle 69"/>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905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800600" y="1905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8"/>
          <p:cNvSpPr>
            <a:spLocks noGrp="1" noChangeArrowheads="1"/>
          </p:cNvSpPr>
          <p:nvPr>
            <p:ph type="dt" sz="half" idx="10"/>
          </p:nvPr>
        </p:nvSpPr>
        <p:spPr>
          <a:ln/>
        </p:spPr>
        <p:txBody>
          <a:bodyPr/>
          <a:lstStyle>
            <a:lvl1pPr>
              <a:defRPr/>
            </a:lvl1pPr>
          </a:lstStyle>
          <a:p>
            <a:pPr>
              <a:defRPr/>
            </a:pPr>
            <a:endParaRPr lang="en-US"/>
          </a:p>
        </p:txBody>
      </p:sp>
      <p:sp>
        <p:nvSpPr>
          <p:cNvPr id="6" name="Rectangle 69"/>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8"/>
          <p:cNvSpPr>
            <a:spLocks noGrp="1" noChangeArrowheads="1"/>
          </p:cNvSpPr>
          <p:nvPr>
            <p:ph type="dt" sz="half" idx="10"/>
          </p:nvPr>
        </p:nvSpPr>
        <p:spPr>
          <a:ln/>
        </p:spPr>
        <p:txBody>
          <a:bodyPr/>
          <a:lstStyle>
            <a:lvl1pPr>
              <a:defRPr/>
            </a:lvl1pPr>
          </a:lstStyle>
          <a:p>
            <a:pPr>
              <a:defRPr/>
            </a:pPr>
            <a:endParaRPr lang="en-US"/>
          </a:p>
        </p:txBody>
      </p:sp>
      <p:sp>
        <p:nvSpPr>
          <p:cNvPr id="5" name="Rectangle 69"/>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8"/>
          <p:cNvSpPr>
            <a:spLocks noGrp="1" noChangeArrowheads="1"/>
          </p:cNvSpPr>
          <p:nvPr>
            <p:ph type="dt" sz="half" idx="10"/>
          </p:nvPr>
        </p:nvSpPr>
        <p:spPr>
          <a:ln/>
        </p:spPr>
        <p:txBody>
          <a:bodyPr/>
          <a:lstStyle>
            <a:lvl1pPr>
              <a:defRPr/>
            </a:lvl1pPr>
          </a:lstStyle>
          <a:p>
            <a:pPr>
              <a:defRPr/>
            </a:pPr>
            <a:endParaRPr lang="en-US"/>
          </a:p>
        </p:txBody>
      </p:sp>
      <p:sp>
        <p:nvSpPr>
          <p:cNvPr id="5" name="Rectangle 69"/>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8"/>
          <p:cNvSpPr>
            <a:spLocks noGrp="1" noChangeArrowheads="1"/>
          </p:cNvSpPr>
          <p:nvPr>
            <p:ph type="dt" sz="half" idx="10"/>
          </p:nvPr>
        </p:nvSpPr>
        <p:spPr>
          <a:ln/>
        </p:spPr>
        <p:txBody>
          <a:bodyPr/>
          <a:lstStyle>
            <a:lvl1pPr>
              <a:defRPr/>
            </a:lvl1pPr>
          </a:lstStyle>
          <a:p>
            <a:pPr>
              <a:defRPr/>
            </a:pPr>
            <a:endParaRPr lang="en-US"/>
          </a:p>
        </p:txBody>
      </p:sp>
      <p:sp>
        <p:nvSpPr>
          <p:cNvPr id="6" name="Rectangle 69"/>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8"/>
          <p:cNvSpPr>
            <a:spLocks noGrp="1" noChangeArrowheads="1"/>
          </p:cNvSpPr>
          <p:nvPr>
            <p:ph type="dt" sz="half" idx="10"/>
          </p:nvPr>
        </p:nvSpPr>
        <p:spPr>
          <a:ln/>
        </p:spPr>
        <p:txBody>
          <a:bodyPr/>
          <a:lstStyle>
            <a:lvl1pPr>
              <a:defRPr/>
            </a:lvl1pPr>
          </a:lstStyle>
          <a:p>
            <a:pPr>
              <a:defRPr/>
            </a:pPr>
            <a:endParaRPr lang="en-US"/>
          </a:p>
        </p:txBody>
      </p:sp>
      <p:sp>
        <p:nvSpPr>
          <p:cNvPr id="8" name="Rectangle 69"/>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8"/>
          <p:cNvSpPr>
            <a:spLocks noGrp="1" noChangeArrowheads="1"/>
          </p:cNvSpPr>
          <p:nvPr>
            <p:ph type="dt" sz="half" idx="10"/>
          </p:nvPr>
        </p:nvSpPr>
        <p:spPr>
          <a:ln/>
        </p:spPr>
        <p:txBody>
          <a:bodyPr/>
          <a:lstStyle>
            <a:lvl1pPr>
              <a:defRPr/>
            </a:lvl1pPr>
          </a:lstStyle>
          <a:p>
            <a:pPr>
              <a:defRPr/>
            </a:pPr>
            <a:endParaRPr lang="en-US"/>
          </a:p>
        </p:txBody>
      </p:sp>
      <p:sp>
        <p:nvSpPr>
          <p:cNvPr id="4" name="Rectangle 69"/>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8"/>
          <p:cNvSpPr>
            <a:spLocks noGrp="1" noChangeArrowheads="1"/>
          </p:cNvSpPr>
          <p:nvPr>
            <p:ph type="dt" sz="half" idx="10"/>
          </p:nvPr>
        </p:nvSpPr>
        <p:spPr>
          <a:ln/>
        </p:spPr>
        <p:txBody>
          <a:bodyPr/>
          <a:lstStyle>
            <a:lvl1pPr>
              <a:defRPr/>
            </a:lvl1pPr>
          </a:lstStyle>
          <a:p>
            <a:pPr>
              <a:defRPr/>
            </a:pPr>
            <a:endParaRPr lang="en-US"/>
          </a:p>
        </p:txBody>
      </p:sp>
      <p:sp>
        <p:nvSpPr>
          <p:cNvPr id="3" name="Rectangle 69"/>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8"/>
          <p:cNvSpPr>
            <a:spLocks noGrp="1" noChangeArrowheads="1"/>
          </p:cNvSpPr>
          <p:nvPr>
            <p:ph type="dt" sz="half" idx="10"/>
          </p:nvPr>
        </p:nvSpPr>
        <p:spPr>
          <a:ln/>
        </p:spPr>
        <p:txBody>
          <a:bodyPr/>
          <a:lstStyle>
            <a:lvl1pPr>
              <a:defRPr/>
            </a:lvl1pPr>
          </a:lstStyle>
          <a:p>
            <a:pPr>
              <a:defRPr/>
            </a:pPr>
            <a:endParaRPr lang="en-US"/>
          </a:p>
        </p:txBody>
      </p:sp>
      <p:sp>
        <p:nvSpPr>
          <p:cNvPr id="6" name="Rectangle 69"/>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8"/>
          <p:cNvSpPr>
            <a:spLocks noGrp="1" noChangeArrowheads="1"/>
          </p:cNvSpPr>
          <p:nvPr>
            <p:ph type="dt" sz="half" idx="10"/>
          </p:nvPr>
        </p:nvSpPr>
        <p:spPr>
          <a:ln/>
        </p:spPr>
        <p:txBody>
          <a:bodyPr/>
          <a:lstStyle>
            <a:lvl1pPr>
              <a:defRPr/>
            </a:lvl1pPr>
          </a:lstStyle>
          <a:p>
            <a:pPr>
              <a:defRPr/>
            </a:pPr>
            <a:endParaRPr lang="en-US"/>
          </a:p>
        </p:txBody>
      </p:sp>
      <p:sp>
        <p:nvSpPr>
          <p:cNvPr id="6" name="Rectangle 69"/>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cstate="print"/>
          <a:srcRect/>
          <a:stretch>
            <a:fillRect/>
          </a:stretch>
        </a:blipFill>
        <a:effectLst/>
      </p:bgPr>
    </p:bg>
    <p:spTree>
      <p:nvGrpSpPr>
        <p:cNvPr id="1" name=""/>
        <p:cNvGrpSpPr/>
        <p:nvPr/>
      </p:nvGrpSpPr>
      <p:grpSpPr>
        <a:xfrm>
          <a:off x="0" y="0"/>
          <a:ext cx="0" cy="0"/>
          <a:chOff x="0" y="0"/>
          <a:chExt cx="0" cy="0"/>
        </a:xfrm>
      </p:grpSpPr>
      <p:sp>
        <p:nvSpPr>
          <p:cNvPr id="1087" name="Rectangle 63"/>
          <p:cNvSpPr>
            <a:spLocks noGrp="1" noChangeArrowheads="1"/>
          </p:cNvSpPr>
          <p:nvPr>
            <p:ph type="title"/>
          </p:nvPr>
        </p:nvSpPr>
        <p:spPr bwMode="auto">
          <a:xfrm>
            <a:off x="609600" y="304800"/>
            <a:ext cx="7772400" cy="1143000"/>
          </a:xfrm>
          <a:prstGeom prst="rect">
            <a:avLst/>
          </a:prstGeom>
          <a:noFill/>
          <a:ln w="9525">
            <a:noFill/>
            <a:miter lim="800000"/>
            <a:headEnd/>
            <a:tailEnd/>
          </a:ln>
          <a:effectLst>
            <a:outerShdw dist="17961" dir="2700000" algn="ctr" rotWithShape="0">
              <a:srgbClr val="C0C0C0"/>
            </a:outerShdw>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8195"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92" name="Rectangle 68"/>
          <p:cNvSpPr>
            <a:spLocks noGrp="1" noChangeArrowheads="1"/>
          </p:cNvSpPr>
          <p:nvPr>
            <p:ph type="dt" sz="half" idx="2"/>
          </p:nvPr>
        </p:nvSpPr>
        <p:spPr bwMode="auto">
          <a:xfrm>
            <a:off x="2286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j-lt"/>
              </a:defRPr>
            </a:lvl1pPr>
          </a:lstStyle>
          <a:p>
            <a:pPr>
              <a:defRPr/>
            </a:pPr>
            <a:endParaRPr lang="en-US"/>
          </a:p>
        </p:txBody>
      </p:sp>
      <p:sp>
        <p:nvSpPr>
          <p:cNvPr id="1093" name="Rectangle 69"/>
          <p:cNvSpPr>
            <a:spLocks noGrp="1" noChangeArrowheads="1"/>
          </p:cNvSpPr>
          <p:nvPr>
            <p:ph type="ftr" sz="quarter" idx="3"/>
          </p:nvPr>
        </p:nvSpPr>
        <p:spPr bwMode="auto">
          <a:xfrm>
            <a:off x="2209800" y="6248400"/>
            <a:ext cx="2819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mj-lt"/>
              </a:defRPr>
            </a:lvl1pPr>
          </a:lstStyle>
          <a:p>
            <a:pPr>
              <a:defRPr/>
            </a:pPr>
            <a:endParaRPr lang="en-US"/>
          </a:p>
        </p:txBody>
      </p:sp>
      <p:sp>
        <p:nvSpPr>
          <p:cNvPr id="1097" name="Line 73"/>
          <p:cNvSpPr>
            <a:spLocks noChangeShapeType="1"/>
          </p:cNvSpPr>
          <p:nvPr/>
        </p:nvSpPr>
        <p:spPr bwMode="auto">
          <a:xfrm>
            <a:off x="609600" y="1447800"/>
            <a:ext cx="7772400" cy="0"/>
          </a:xfrm>
          <a:prstGeom prst="line">
            <a:avLst/>
          </a:prstGeom>
          <a:noFill/>
          <a:ln w="9525">
            <a:solidFill>
              <a:schemeClr val="accent2"/>
            </a:solidFill>
            <a:round/>
            <a:headEnd/>
            <a:tailEnd/>
          </a:ln>
          <a:effectLst/>
        </p:spPr>
        <p:txBody>
          <a:bodyPr wrap="none"/>
          <a:lstStyle/>
          <a:p>
            <a:pPr>
              <a:defRPr/>
            </a:pPr>
            <a:endParaRPr lang="en-US"/>
          </a:p>
        </p:txBody>
      </p:sp>
      <p:sp>
        <p:nvSpPr>
          <p:cNvPr id="1098" name="Line 74"/>
          <p:cNvSpPr>
            <a:spLocks noChangeShapeType="1"/>
          </p:cNvSpPr>
          <p:nvPr/>
        </p:nvSpPr>
        <p:spPr bwMode="auto">
          <a:xfrm>
            <a:off x="609600" y="1524000"/>
            <a:ext cx="7772400" cy="0"/>
          </a:xfrm>
          <a:prstGeom prst="line">
            <a:avLst/>
          </a:prstGeom>
          <a:noFill/>
          <a:ln w="9525">
            <a:solidFill>
              <a:schemeClr val="bg1"/>
            </a:solidFill>
            <a:round/>
            <a:headEnd/>
            <a:tailEnd/>
          </a:ln>
          <a:effectLst/>
        </p:spPr>
        <p:txBody>
          <a:bodyPr wrap="none"/>
          <a:lstStyle/>
          <a:p>
            <a:pPr>
              <a:defRPr/>
            </a:pPr>
            <a:endParaRPr lang="en-US"/>
          </a:p>
        </p:txBody>
      </p:sp>
    </p:spTree>
  </p:cSld>
  <p:clrMap bg1="lt1" tx1="dk1" bg2="lt2" tx2="dk2" accent1="accent1" accent2="accent2" accent3="accent3" accent4="accent4" accent5="accent5" accent6="accent6" hlink="hlink" folHlink="folHlink"/>
  <p:sldLayoutIdLst>
    <p:sldLayoutId id="2147484480" r:id="rId1"/>
    <p:sldLayoutId id="2147484465" r:id="rId2"/>
    <p:sldLayoutId id="2147484466" r:id="rId3"/>
    <p:sldLayoutId id="2147484467" r:id="rId4"/>
    <p:sldLayoutId id="2147484468" r:id="rId5"/>
    <p:sldLayoutId id="2147484469" r:id="rId6"/>
    <p:sldLayoutId id="2147484470" r:id="rId7"/>
    <p:sldLayoutId id="2147484471" r:id="rId8"/>
    <p:sldLayoutId id="2147484472" r:id="rId9"/>
    <p:sldLayoutId id="2147484473" r:id="rId10"/>
    <p:sldLayoutId id="2147484474" r:id="rId11"/>
    <p:sldLayoutId id="2147484475" r:id="rId12"/>
    <p:sldLayoutId id="2147484476" r:id="rId13"/>
    <p:sldLayoutId id="2147484477" r:id="rId14"/>
    <p:sldLayoutId id="2147484478" r:id="rId15"/>
    <p:sldLayoutId id="2147484479" r:id="rId16"/>
  </p:sldLayoutIdLst>
  <p:txStyles>
    <p:titleStyle>
      <a:lvl1pPr algn="l" rtl="0" eaLnBrk="0" fontAlgn="base" hangingPunct="0">
        <a:spcBef>
          <a:spcPct val="0"/>
        </a:spcBef>
        <a:spcAft>
          <a:spcPct val="0"/>
        </a:spcAft>
        <a:defRPr sz="3300">
          <a:solidFill>
            <a:srgbClr val="003399"/>
          </a:solidFill>
          <a:latin typeface="+mj-lt"/>
          <a:ea typeface="+mj-ea"/>
          <a:cs typeface="+mj-cs"/>
        </a:defRPr>
      </a:lvl1pPr>
      <a:lvl2pPr algn="l" rtl="0" eaLnBrk="0" fontAlgn="base" hangingPunct="0">
        <a:spcBef>
          <a:spcPct val="0"/>
        </a:spcBef>
        <a:spcAft>
          <a:spcPct val="0"/>
        </a:spcAft>
        <a:defRPr sz="3300">
          <a:solidFill>
            <a:srgbClr val="003399"/>
          </a:solidFill>
          <a:latin typeface="Tahoma" pitchFamily="34" charset="0"/>
        </a:defRPr>
      </a:lvl2pPr>
      <a:lvl3pPr algn="l" rtl="0" eaLnBrk="0" fontAlgn="base" hangingPunct="0">
        <a:spcBef>
          <a:spcPct val="0"/>
        </a:spcBef>
        <a:spcAft>
          <a:spcPct val="0"/>
        </a:spcAft>
        <a:defRPr sz="3300">
          <a:solidFill>
            <a:srgbClr val="003399"/>
          </a:solidFill>
          <a:latin typeface="Tahoma" pitchFamily="34" charset="0"/>
        </a:defRPr>
      </a:lvl3pPr>
      <a:lvl4pPr algn="l" rtl="0" eaLnBrk="0" fontAlgn="base" hangingPunct="0">
        <a:spcBef>
          <a:spcPct val="0"/>
        </a:spcBef>
        <a:spcAft>
          <a:spcPct val="0"/>
        </a:spcAft>
        <a:defRPr sz="3300">
          <a:solidFill>
            <a:srgbClr val="003399"/>
          </a:solidFill>
          <a:latin typeface="Tahoma" pitchFamily="34" charset="0"/>
        </a:defRPr>
      </a:lvl4pPr>
      <a:lvl5pPr algn="l" rtl="0" eaLnBrk="0" fontAlgn="base" hangingPunct="0">
        <a:spcBef>
          <a:spcPct val="0"/>
        </a:spcBef>
        <a:spcAft>
          <a:spcPct val="0"/>
        </a:spcAft>
        <a:defRPr sz="3300">
          <a:solidFill>
            <a:srgbClr val="003399"/>
          </a:solidFill>
          <a:latin typeface="Tahoma" pitchFamily="34" charset="0"/>
        </a:defRPr>
      </a:lvl5pPr>
      <a:lvl6pPr marL="457200" algn="l" rtl="0" fontAlgn="base">
        <a:spcBef>
          <a:spcPct val="0"/>
        </a:spcBef>
        <a:spcAft>
          <a:spcPct val="0"/>
        </a:spcAft>
        <a:defRPr sz="3300">
          <a:solidFill>
            <a:srgbClr val="003399"/>
          </a:solidFill>
          <a:latin typeface="Tahoma" pitchFamily="34" charset="0"/>
        </a:defRPr>
      </a:lvl6pPr>
      <a:lvl7pPr marL="914400" algn="l" rtl="0" fontAlgn="base">
        <a:spcBef>
          <a:spcPct val="0"/>
        </a:spcBef>
        <a:spcAft>
          <a:spcPct val="0"/>
        </a:spcAft>
        <a:defRPr sz="3300">
          <a:solidFill>
            <a:srgbClr val="003399"/>
          </a:solidFill>
          <a:latin typeface="Tahoma" pitchFamily="34" charset="0"/>
        </a:defRPr>
      </a:lvl7pPr>
      <a:lvl8pPr marL="1371600" algn="l" rtl="0" fontAlgn="base">
        <a:spcBef>
          <a:spcPct val="0"/>
        </a:spcBef>
        <a:spcAft>
          <a:spcPct val="0"/>
        </a:spcAft>
        <a:defRPr sz="3300">
          <a:solidFill>
            <a:srgbClr val="003399"/>
          </a:solidFill>
          <a:latin typeface="Tahoma" pitchFamily="34" charset="0"/>
        </a:defRPr>
      </a:lvl8pPr>
      <a:lvl9pPr marL="1828800" algn="l" rtl="0" fontAlgn="base">
        <a:spcBef>
          <a:spcPct val="0"/>
        </a:spcBef>
        <a:spcAft>
          <a:spcPct val="0"/>
        </a:spcAft>
        <a:defRPr sz="3300">
          <a:solidFill>
            <a:srgbClr val="003399"/>
          </a:solidFill>
          <a:latin typeface="Tahoma" pitchFamily="34" charset="0"/>
        </a:defRPr>
      </a:lvl9pPr>
    </p:titleStyle>
    <p:bodyStyle>
      <a:lvl1pPr marL="342900" indent="-342900" algn="l" rtl="0" eaLnBrk="0" fontAlgn="base" hangingPunct="0">
        <a:spcBef>
          <a:spcPct val="20000"/>
        </a:spcBef>
        <a:spcAft>
          <a:spcPct val="0"/>
        </a:spcAft>
        <a:buClr>
          <a:srgbClr val="800000"/>
        </a:buClr>
        <a:buSzPct val="80000"/>
        <a:buFont typeface="Wingdings" pitchFamily="2" charset="2"/>
        <a:buChar char="n"/>
        <a:defRPr sz="2600">
          <a:solidFill>
            <a:srgbClr val="333333"/>
          </a:solidFill>
          <a:latin typeface="+mn-lt"/>
          <a:ea typeface="+mn-ea"/>
          <a:cs typeface="+mn-cs"/>
        </a:defRPr>
      </a:lvl1pPr>
      <a:lvl2pPr marL="742950" indent="-285750" algn="l" rtl="0" eaLnBrk="0" fontAlgn="base" hangingPunct="0">
        <a:spcBef>
          <a:spcPct val="20000"/>
        </a:spcBef>
        <a:spcAft>
          <a:spcPct val="0"/>
        </a:spcAft>
        <a:buClr>
          <a:srgbClr val="CC3300"/>
        </a:buClr>
        <a:buSzPct val="75000"/>
        <a:buFont typeface="Wingdings" pitchFamily="2" charset="2"/>
        <a:buChar char="n"/>
        <a:defRPr sz="2400">
          <a:solidFill>
            <a:srgbClr val="333333"/>
          </a:solidFill>
          <a:latin typeface="+mj-lt"/>
        </a:defRPr>
      </a:lvl2pPr>
      <a:lvl3pPr marL="1143000" indent="-228600" algn="l" rtl="0" eaLnBrk="0" fontAlgn="base" hangingPunct="0">
        <a:spcBef>
          <a:spcPct val="20000"/>
        </a:spcBef>
        <a:spcAft>
          <a:spcPct val="0"/>
        </a:spcAft>
        <a:buClr>
          <a:srgbClr val="FF9933"/>
        </a:buClr>
        <a:buSzPct val="90000"/>
        <a:buFont typeface="Wingdings" pitchFamily="2" charset="2"/>
        <a:buChar char="§"/>
        <a:defRPr sz="2200">
          <a:solidFill>
            <a:srgbClr val="333333"/>
          </a:solidFill>
          <a:latin typeface="+mj-lt"/>
        </a:defRPr>
      </a:lvl3pPr>
      <a:lvl4pPr marL="1600200" indent="-228600" algn="l" rtl="0" eaLnBrk="0" fontAlgn="base" hangingPunct="0">
        <a:spcBef>
          <a:spcPct val="20000"/>
        </a:spcBef>
        <a:spcAft>
          <a:spcPct val="0"/>
        </a:spcAft>
        <a:buClr>
          <a:srgbClr val="CC9900"/>
        </a:buClr>
        <a:buSzPct val="60000"/>
        <a:buFont typeface="Wingdings" pitchFamily="2" charset="2"/>
        <a:buChar char="n"/>
        <a:defRPr>
          <a:solidFill>
            <a:srgbClr val="333333"/>
          </a:solidFill>
          <a:latin typeface="+mj-lt"/>
        </a:defRPr>
      </a:lvl4pPr>
      <a:lvl5pPr marL="2057400" indent="-228600" algn="l" rtl="0" eaLnBrk="0" fontAlgn="base" hangingPunct="0">
        <a:spcBef>
          <a:spcPct val="20000"/>
        </a:spcBef>
        <a:spcAft>
          <a:spcPct val="0"/>
        </a:spcAft>
        <a:buClr>
          <a:schemeClr val="accent2"/>
        </a:buClr>
        <a:buSzPct val="60000"/>
        <a:buFont typeface="Wingdings" pitchFamily="2" charset="2"/>
        <a:buChar char="n"/>
        <a:defRPr sz="1600">
          <a:solidFill>
            <a:srgbClr val="333333"/>
          </a:solidFill>
          <a:latin typeface="+mj-lt"/>
        </a:defRPr>
      </a:lvl5pPr>
      <a:lvl6pPr marL="2514600" indent="-228600" algn="l" rtl="0" fontAlgn="base">
        <a:spcBef>
          <a:spcPct val="20000"/>
        </a:spcBef>
        <a:spcAft>
          <a:spcPct val="0"/>
        </a:spcAft>
        <a:buClr>
          <a:schemeClr val="accent2"/>
        </a:buClr>
        <a:buSzPct val="60000"/>
        <a:buFont typeface="Wingdings" pitchFamily="2" charset="2"/>
        <a:buChar char="n"/>
        <a:defRPr sz="1600">
          <a:solidFill>
            <a:srgbClr val="333333"/>
          </a:solidFill>
          <a:latin typeface="+mj-lt"/>
        </a:defRPr>
      </a:lvl6pPr>
      <a:lvl7pPr marL="2971800" indent="-228600" algn="l" rtl="0" fontAlgn="base">
        <a:spcBef>
          <a:spcPct val="20000"/>
        </a:spcBef>
        <a:spcAft>
          <a:spcPct val="0"/>
        </a:spcAft>
        <a:buClr>
          <a:schemeClr val="accent2"/>
        </a:buClr>
        <a:buSzPct val="60000"/>
        <a:buFont typeface="Wingdings" pitchFamily="2" charset="2"/>
        <a:buChar char="n"/>
        <a:defRPr sz="1600">
          <a:solidFill>
            <a:srgbClr val="333333"/>
          </a:solidFill>
          <a:latin typeface="+mj-lt"/>
        </a:defRPr>
      </a:lvl7pPr>
      <a:lvl8pPr marL="3429000" indent="-228600" algn="l" rtl="0" fontAlgn="base">
        <a:spcBef>
          <a:spcPct val="20000"/>
        </a:spcBef>
        <a:spcAft>
          <a:spcPct val="0"/>
        </a:spcAft>
        <a:buClr>
          <a:schemeClr val="accent2"/>
        </a:buClr>
        <a:buSzPct val="60000"/>
        <a:buFont typeface="Wingdings" pitchFamily="2" charset="2"/>
        <a:buChar char="n"/>
        <a:defRPr sz="1600">
          <a:solidFill>
            <a:srgbClr val="333333"/>
          </a:solidFill>
          <a:latin typeface="+mj-lt"/>
        </a:defRPr>
      </a:lvl8pPr>
      <a:lvl9pPr marL="3886200" indent="-228600" algn="l" rtl="0" fontAlgn="base">
        <a:spcBef>
          <a:spcPct val="20000"/>
        </a:spcBef>
        <a:spcAft>
          <a:spcPct val="0"/>
        </a:spcAft>
        <a:buClr>
          <a:schemeClr val="accent2"/>
        </a:buClr>
        <a:buSzPct val="60000"/>
        <a:buFont typeface="Wingdings" pitchFamily="2" charset="2"/>
        <a:buChar char="n"/>
        <a:defRPr sz="1600">
          <a:solidFill>
            <a:srgbClr val="333333"/>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18.emf"/><Relationship Id="rId2" Type="http://schemas.openxmlformats.org/officeDocument/2006/relationships/slideLayout" Target="../slideLayouts/slideLayout2.xml"/><Relationship Id="rId16" Type="http://schemas.openxmlformats.org/officeDocument/2006/relationships/image" Target="../media/image19.wmf"/><Relationship Id="rId1" Type="http://schemas.openxmlformats.org/officeDocument/2006/relationships/vmlDrawing" Target="../drawings/vmlDrawing3.vml"/><Relationship Id="rId6" Type="http://schemas.openxmlformats.org/officeDocument/2006/relationships/image" Target="../media/image15.e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0.bin"/><Relationship Id="rId10" Type="http://schemas.openxmlformats.org/officeDocument/2006/relationships/image" Target="../media/image17.emf"/><Relationship Id="rId4" Type="http://schemas.openxmlformats.org/officeDocument/2006/relationships/image" Target="../media/image14.emf"/><Relationship Id="rId9" Type="http://schemas.openxmlformats.org/officeDocument/2006/relationships/oleObject" Target="../embeddings/oleObject7.bin"/><Relationship Id="rId14" Type="http://schemas.openxmlformats.org/officeDocument/2006/relationships/image" Target="../media/image13.wmf"/></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oleObject" Target="../embeddings/oleObject16.bin"/><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24.emf"/><Relationship Id="rId2" Type="http://schemas.openxmlformats.org/officeDocument/2006/relationships/slideLayout" Target="../slideLayouts/slideLayout2.xml"/><Relationship Id="rId16" Type="http://schemas.openxmlformats.org/officeDocument/2006/relationships/image" Target="../media/image13.wmf"/><Relationship Id="rId1" Type="http://schemas.openxmlformats.org/officeDocument/2006/relationships/vmlDrawing" Target="../drawings/vmlDrawing4.vml"/><Relationship Id="rId6" Type="http://schemas.openxmlformats.org/officeDocument/2006/relationships/image" Target="../media/image15.emf"/><Relationship Id="rId11" Type="http://schemas.openxmlformats.org/officeDocument/2006/relationships/oleObject" Target="../embeddings/oleObject15.bin"/><Relationship Id="rId5" Type="http://schemas.openxmlformats.org/officeDocument/2006/relationships/oleObject" Target="../embeddings/oleObject12.bin"/><Relationship Id="rId15" Type="http://schemas.openxmlformats.org/officeDocument/2006/relationships/oleObject" Target="../embeddings/oleObject17.bin"/><Relationship Id="rId10" Type="http://schemas.openxmlformats.org/officeDocument/2006/relationships/image" Target="../media/image17.emf"/><Relationship Id="rId4" Type="http://schemas.openxmlformats.org/officeDocument/2006/relationships/image" Target="../media/image14.emf"/><Relationship Id="rId9" Type="http://schemas.openxmlformats.org/officeDocument/2006/relationships/oleObject" Target="../embeddings/oleObject14.bin"/><Relationship Id="rId14" Type="http://schemas.openxmlformats.org/officeDocument/2006/relationships/image" Target="../media/image18.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22.xml"/><Relationship Id="rId7" Type="http://schemas.openxmlformats.org/officeDocument/2006/relationships/image" Target="../media/image35.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9.bin"/><Relationship Id="rId5" Type="http://schemas.openxmlformats.org/officeDocument/2006/relationships/image" Target="../media/image19.wmf"/><Relationship Id="rId4" Type="http://schemas.openxmlformats.org/officeDocument/2006/relationships/oleObject" Target="../embeddings/oleObject18.bin"/><Relationship Id="rId9" Type="http://schemas.openxmlformats.org/officeDocument/2006/relationships/image" Target="../media/image3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2.bin"/><Relationship Id="rId5" Type="http://schemas.openxmlformats.org/officeDocument/2006/relationships/image" Target="../media/image11.emf"/><Relationship Id="rId4" Type="http://schemas.openxmlformats.org/officeDocument/2006/relationships/oleObject" Target="../embeddings/oleObject21.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7.wmf"/><Relationship Id="rId4" Type="http://schemas.openxmlformats.org/officeDocument/2006/relationships/oleObject" Target="../embeddings/oleObject23.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5.bin"/><Relationship Id="rId5" Type="http://schemas.openxmlformats.org/officeDocument/2006/relationships/image" Target="../media/image38.emf"/><Relationship Id="rId4" Type="http://schemas.openxmlformats.org/officeDocument/2006/relationships/oleObject" Target="../embeddings/oleObject24.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7.bin"/><Relationship Id="rId5" Type="http://schemas.openxmlformats.org/officeDocument/2006/relationships/image" Target="../media/image40.emf"/><Relationship Id="rId4" Type="http://schemas.openxmlformats.org/officeDocument/2006/relationships/oleObject" Target="../embeddings/oleObject26.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2.emf"/><Relationship Id="rId5" Type="http://schemas.openxmlformats.org/officeDocument/2006/relationships/oleObject" Target="../embeddings/oleObject28.bin"/><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45.e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0.bin"/><Relationship Id="rId5" Type="http://schemas.openxmlformats.org/officeDocument/2006/relationships/image" Target="../media/image44.emf"/><Relationship Id="rId4" Type="http://schemas.openxmlformats.org/officeDocument/2006/relationships/oleObject" Target="../embeddings/oleObject29.bin"/></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51.emf"/><Relationship Id="rId5" Type="http://schemas.openxmlformats.org/officeDocument/2006/relationships/oleObject" Target="../embeddings/oleObject31.bin"/><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w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ctrTitle"/>
          </p:nvPr>
        </p:nvSpPr>
        <p:spPr>
          <a:xfrm>
            <a:off x="381000" y="457200"/>
            <a:ext cx="8534400" cy="1295400"/>
          </a:xfrm>
          <a:effectLst>
            <a:outerShdw dist="17961" dir="2700000" algn="ctr" rotWithShape="0">
              <a:srgbClr val="C0C0C0"/>
            </a:outerShdw>
          </a:effectLst>
        </p:spPr>
        <p:txBody>
          <a:bodyPr/>
          <a:lstStyle/>
          <a:p>
            <a:pPr algn="ctr"/>
            <a:r>
              <a:rPr lang="en-US" sz="4400" b="1" dirty="0" smtClean="0"/>
              <a:t>Redesigning</a:t>
            </a:r>
            <a:br>
              <a:rPr lang="en-US" sz="4400" b="1" dirty="0" smtClean="0"/>
            </a:br>
            <a:r>
              <a:rPr lang="en-US" sz="4400" b="1" dirty="0" smtClean="0"/>
              <a:t>Plant Breeding Systems</a:t>
            </a:r>
            <a:endParaRPr lang="en-US" sz="4400" b="1" dirty="0"/>
          </a:p>
        </p:txBody>
      </p:sp>
      <p:sp>
        <p:nvSpPr>
          <p:cNvPr id="6147" name="Rectangle 7" descr="Rectangle: Click to edit Master text styles&#10;Second level&#10;Third level&#10;Fourth level&#10;Fifth level"/>
          <p:cNvSpPr>
            <a:spLocks noGrp="1" noChangeArrowheads="1"/>
          </p:cNvSpPr>
          <p:nvPr>
            <p:ph type="subTitle" idx="1"/>
          </p:nvPr>
        </p:nvSpPr>
        <p:spPr>
          <a:xfrm>
            <a:off x="2895600" y="2286000"/>
            <a:ext cx="6248400" cy="1600200"/>
          </a:xfrm>
          <a:solidFill>
            <a:schemeClr val="accent3"/>
          </a:solidFill>
        </p:spPr>
        <p:txBody>
          <a:bodyPr/>
          <a:lstStyle/>
          <a:p>
            <a:pPr algn="r" eaLnBrk="1" hangingPunct="1">
              <a:defRPr/>
            </a:pPr>
            <a:r>
              <a:rPr lang="en-US" sz="2400" dirty="0" smtClean="0">
                <a:solidFill>
                  <a:srgbClr val="003399"/>
                </a:solidFill>
              </a:rPr>
              <a:t>15 February 2019</a:t>
            </a:r>
          </a:p>
          <a:p>
            <a:pPr algn="r" eaLnBrk="1" hangingPunct="1">
              <a:defRPr/>
            </a:pPr>
            <a:r>
              <a:rPr lang="en-US" sz="2400" dirty="0" smtClean="0">
                <a:solidFill>
                  <a:srgbClr val="003399"/>
                </a:solidFill>
              </a:rPr>
              <a:t>Translational Genomics Forum</a:t>
            </a:r>
          </a:p>
          <a:p>
            <a:pPr algn="r" eaLnBrk="1" hangingPunct="1">
              <a:defRPr/>
            </a:pPr>
            <a:r>
              <a:rPr lang="en-US" sz="2400" dirty="0" smtClean="0">
                <a:solidFill>
                  <a:srgbClr val="003399"/>
                </a:solidFill>
              </a:rPr>
              <a:t>Stillwater, Ok</a:t>
            </a:r>
          </a:p>
        </p:txBody>
      </p:sp>
      <p:pic>
        <p:nvPicPr>
          <p:cNvPr id="11268" name="Picture 9" descr="Agron%20Wordmark_poster"/>
          <p:cNvPicPr>
            <a:picLocks noChangeAspect="1" noChangeArrowheads="1"/>
          </p:cNvPicPr>
          <p:nvPr/>
        </p:nvPicPr>
        <p:blipFill>
          <a:blip r:embed="rId3" cstate="print"/>
          <a:srcRect/>
          <a:stretch>
            <a:fillRect/>
          </a:stretch>
        </p:blipFill>
        <p:spPr bwMode="auto">
          <a:xfrm>
            <a:off x="5257800" y="6046788"/>
            <a:ext cx="3886200" cy="811212"/>
          </a:xfrm>
          <a:prstGeom prst="rect">
            <a:avLst/>
          </a:prstGeom>
          <a:noFill/>
          <a:ln w="9525">
            <a:noFill/>
            <a:miter lim="800000"/>
            <a:headEnd/>
            <a:tailEnd/>
          </a:ln>
        </p:spPr>
      </p:pic>
      <p:pic>
        <p:nvPicPr>
          <p:cNvPr id="7" name="Picture 2" descr="pileup"/>
          <p:cNvPicPr>
            <a:picLocks noChangeAspect="1" noChangeArrowheads="1"/>
          </p:cNvPicPr>
          <p:nvPr/>
        </p:nvPicPr>
        <p:blipFill>
          <a:blip r:embed="rId4" cstate="print"/>
          <a:srcRect/>
          <a:stretch>
            <a:fillRect/>
          </a:stretch>
        </p:blipFill>
        <p:spPr bwMode="auto">
          <a:xfrm>
            <a:off x="3352800" y="4038600"/>
            <a:ext cx="2514600" cy="2044565"/>
          </a:xfrm>
          <a:prstGeom prst="rect">
            <a:avLst/>
          </a:prstGeom>
          <a:noFill/>
          <a:ln w="9525">
            <a:noFill/>
            <a:miter lim="800000"/>
            <a:headEnd/>
            <a:tailEnd/>
          </a:ln>
          <a:effectLst>
            <a:outerShdw dist="17961" dir="2700000" algn="ctr" rotWithShape="0">
              <a:srgbClr val="C0C0C0"/>
            </a:outerShdw>
          </a:effectLst>
        </p:spPr>
      </p:pic>
      <p:pic>
        <p:nvPicPr>
          <p:cNvPr id="139266" name="Picture 2" descr="http://www.nsrl.uiuc.edu/aboutsoy/large_photos/soybean%20in%20blossom%202006.jpg"/>
          <p:cNvPicPr>
            <a:picLocks noChangeAspect="1" noChangeArrowheads="1"/>
          </p:cNvPicPr>
          <p:nvPr/>
        </p:nvPicPr>
        <p:blipFill>
          <a:blip r:embed="rId5" cstate="print"/>
          <a:srcRect/>
          <a:stretch>
            <a:fillRect/>
          </a:stretch>
        </p:blipFill>
        <p:spPr bwMode="auto">
          <a:xfrm>
            <a:off x="228600" y="2438400"/>
            <a:ext cx="2895600" cy="2171700"/>
          </a:xfrm>
          <a:prstGeom prst="rect">
            <a:avLst/>
          </a:prstGeom>
          <a:noFill/>
        </p:spPr>
      </p:pic>
      <p:sp>
        <p:nvSpPr>
          <p:cNvPr id="14" name="TextBox 13"/>
          <p:cNvSpPr txBox="1"/>
          <p:nvPr/>
        </p:nvSpPr>
        <p:spPr>
          <a:xfrm>
            <a:off x="6307295" y="4094362"/>
            <a:ext cx="2669320" cy="1200329"/>
          </a:xfrm>
          <a:prstGeom prst="rect">
            <a:avLst/>
          </a:prstGeom>
          <a:noFill/>
        </p:spPr>
        <p:txBody>
          <a:bodyPr wrap="none" rtlCol="0">
            <a:spAutoFit/>
          </a:bodyPr>
          <a:lstStyle/>
          <a:p>
            <a:pPr algn="r"/>
            <a:r>
              <a:rPr lang="en-US" sz="1800" dirty="0" smtClean="0">
                <a:solidFill>
                  <a:srgbClr val="003399"/>
                </a:solidFill>
                <a:latin typeface="+mn-lt"/>
              </a:rPr>
              <a:t>Bill Beavis</a:t>
            </a:r>
          </a:p>
          <a:p>
            <a:pPr algn="r"/>
            <a:r>
              <a:rPr lang="en-US" sz="1800" dirty="0" smtClean="0">
                <a:solidFill>
                  <a:srgbClr val="003399"/>
                </a:solidFill>
                <a:latin typeface="+mn-lt"/>
              </a:rPr>
              <a:t>Lizhi Wang</a:t>
            </a:r>
          </a:p>
          <a:p>
            <a:pPr algn="r"/>
            <a:r>
              <a:rPr lang="en-US" sz="1800" dirty="0" smtClean="0">
                <a:solidFill>
                  <a:srgbClr val="003399"/>
                </a:solidFill>
                <a:latin typeface="+mn-lt"/>
              </a:rPr>
              <a:t>Guiping Hu</a:t>
            </a:r>
          </a:p>
          <a:p>
            <a:pPr algn="r"/>
            <a:r>
              <a:rPr lang="en-US" sz="1800" dirty="0" smtClean="0">
                <a:solidFill>
                  <a:srgbClr val="003399"/>
                </a:solidFill>
                <a:latin typeface="+mn-lt"/>
              </a:rPr>
              <a:t>Sotirios Archontoulis</a:t>
            </a:r>
          </a:p>
        </p:txBody>
      </p:sp>
      <p:pic>
        <p:nvPicPr>
          <p:cNvPr id="10" name="Picture 115"/>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328894" y="5309478"/>
            <a:ext cx="2562225" cy="847725"/>
          </a:xfrm>
          <a:prstGeom prst="rect">
            <a:avLst/>
          </a:prstGeom>
          <a:noFill/>
        </p:spPr>
      </p:pic>
      <p:pic>
        <p:nvPicPr>
          <p:cNvPr id="11" name="Picture 114"/>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833719" y="5907746"/>
            <a:ext cx="2590800" cy="847725"/>
          </a:xfrm>
          <a:prstGeom prst="rect">
            <a:avLst/>
          </a:prstGeom>
          <a:noFill/>
        </p:spPr>
      </p:pic>
      <p:pic>
        <p:nvPicPr>
          <p:cNvPr id="15" name="Picture 80"/>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275546" y="4756082"/>
            <a:ext cx="1543050" cy="304800"/>
          </a:xfrm>
          <a:prstGeom prst="rect">
            <a:avLst/>
          </a:prstGeom>
          <a:noFill/>
        </p:spPr>
      </p:pic>
      <p:pic>
        <p:nvPicPr>
          <p:cNvPr id="16" name="Picture 7"/>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523875" y="5060882"/>
            <a:ext cx="1343025" cy="304800"/>
          </a:xfrm>
          <a:prstGeom prst="rect">
            <a:avLst/>
          </a:prstGeom>
          <a:noFill/>
        </p:spPr>
      </p:pic>
      <p:pic>
        <p:nvPicPr>
          <p:cNvPr id="17" name="Picture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02760" y="3773829"/>
            <a:ext cx="1988240" cy="14398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91686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9262" y="304800"/>
            <a:ext cx="8138940" cy="114300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solidFill>
                  <a:srgbClr val="003399"/>
                </a:solidFill>
              </a:rPr>
              <a:t>Example 1: </a:t>
            </a:r>
          </a:p>
          <a:p>
            <a:pPr algn="ctr"/>
            <a:r>
              <a:rPr lang="en-US" sz="3600" dirty="0" smtClean="0">
                <a:solidFill>
                  <a:srgbClr val="003399"/>
                </a:solidFill>
              </a:rPr>
              <a:t>Model the Objectives</a:t>
            </a:r>
            <a:endParaRPr lang="en-US" sz="3600" baseline="-25000" dirty="0">
              <a:solidFill>
                <a:srgbClr val="003399"/>
              </a:solidFill>
            </a:endParaRPr>
          </a:p>
        </p:txBody>
      </p:sp>
      <p:graphicFrame>
        <p:nvGraphicFramePr>
          <p:cNvPr id="14" name="Object 13"/>
          <p:cNvGraphicFramePr>
            <a:graphicFrameLocks noChangeAspect="1"/>
          </p:cNvGraphicFramePr>
          <p:nvPr>
            <p:extLst>
              <p:ext uri="{D42A27DB-BD31-4B8C-83A1-F6EECF244321}">
                <p14:modId xmlns:p14="http://schemas.microsoft.com/office/powerpoint/2010/main" val="1462189018"/>
              </p:ext>
            </p:extLst>
          </p:nvPr>
        </p:nvGraphicFramePr>
        <p:xfrm>
          <a:off x="685800" y="2717716"/>
          <a:ext cx="1619862" cy="381144"/>
        </p:xfrm>
        <a:graphic>
          <a:graphicData uri="http://schemas.openxmlformats.org/presentationml/2006/ole">
            <mc:AlternateContent xmlns:mc="http://schemas.openxmlformats.org/markup-compatibility/2006">
              <mc:Choice xmlns:v="urn:schemas-microsoft-com:vml" Requires="v">
                <p:oleObj spid="_x0000_s13503" name="Equation" r:id="rId3" imgW="1079500" imgH="254000" progId="Equation.3">
                  <p:embed/>
                </p:oleObj>
              </mc:Choice>
              <mc:Fallback>
                <p:oleObj name="Equation" r:id="rId3" imgW="1079500" imgH="254000" progId="Equation.3">
                  <p:embed/>
                  <p:pic>
                    <p:nvPicPr>
                      <p:cNvPr id="0" name=""/>
                      <p:cNvPicPr/>
                      <p:nvPr/>
                    </p:nvPicPr>
                    <p:blipFill>
                      <a:blip r:embed="rId4"/>
                      <a:stretch>
                        <a:fillRect/>
                      </a:stretch>
                    </p:blipFill>
                    <p:spPr>
                      <a:xfrm>
                        <a:off x="685800" y="2717716"/>
                        <a:ext cx="1619862" cy="381144"/>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66466105"/>
              </p:ext>
            </p:extLst>
          </p:nvPr>
        </p:nvGraphicFramePr>
        <p:xfrm>
          <a:off x="685800" y="4174671"/>
          <a:ext cx="967082" cy="315782"/>
        </p:xfrm>
        <a:graphic>
          <a:graphicData uri="http://schemas.openxmlformats.org/presentationml/2006/ole">
            <mc:AlternateContent xmlns:mc="http://schemas.openxmlformats.org/markup-compatibility/2006">
              <mc:Choice xmlns:v="urn:schemas-microsoft-com:vml" Requires="v">
                <p:oleObj spid="_x0000_s13504" name="Equation" r:id="rId5" imgW="622300" imgH="203200" progId="Equation.3">
                  <p:embed/>
                </p:oleObj>
              </mc:Choice>
              <mc:Fallback>
                <p:oleObj name="Equation" r:id="rId5" imgW="622300" imgH="203200" progId="Equation.3">
                  <p:embed/>
                  <p:pic>
                    <p:nvPicPr>
                      <p:cNvPr id="0" name=""/>
                      <p:cNvPicPr/>
                      <p:nvPr/>
                    </p:nvPicPr>
                    <p:blipFill>
                      <a:blip r:embed="rId6"/>
                      <a:stretch>
                        <a:fillRect/>
                      </a:stretch>
                    </p:blipFill>
                    <p:spPr>
                      <a:xfrm>
                        <a:off x="685800" y="4174671"/>
                        <a:ext cx="967082" cy="315782"/>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574848170"/>
              </p:ext>
            </p:extLst>
          </p:nvPr>
        </p:nvGraphicFramePr>
        <p:xfrm>
          <a:off x="2677204" y="2538328"/>
          <a:ext cx="5910998" cy="796094"/>
        </p:xfrm>
        <a:graphic>
          <a:graphicData uri="http://schemas.openxmlformats.org/presentationml/2006/ole">
            <mc:AlternateContent xmlns:mc="http://schemas.openxmlformats.org/markup-compatibility/2006">
              <mc:Choice xmlns:v="urn:schemas-microsoft-com:vml" Requires="v">
                <p:oleObj spid="_x0000_s13505" name="Equation" r:id="rId7" imgW="3771900" imgH="508000" progId="Equation.3">
                  <p:embed/>
                </p:oleObj>
              </mc:Choice>
              <mc:Fallback>
                <p:oleObj name="Equation" r:id="rId7" imgW="3771900" imgH="508000" progId="Equation.3">
                  <p:embed/>
                  <p:pic>
                    <p:nvPicPr>
                      <p:cNvPr id="0" name=""/>
                      <p:cNvPicPr/>
                      <p:nvPr/>
                    </p:nvPicPr>
                    <p:blipFill>
                      <a:blip r:embed="rId8"/>
                      <a:stretch>
                        <a:fillRect/>
                      </a:stretch>
                    </p:blipFill>
                    <p:spPr>
                      <a:xfrm>
                        <a:off x="2677204" y="2538328"/>
                        <a:ext cx="5910998" cy="796094"/>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540648701"/>
              </p:ext>
            </p:extLst>
          </p:nvPr>
        </p:nvGraphicFramePr>
        <p:xfrm>
          <a:off x="2677204" y="3265835"/>
          <a:ext cx="3516975" cy="760427"/>
        </p:xfrm>
        <a:graphic>
          <a:graphicData uri="http://schemas.openxmlformats.org/presentationml/2006/ole">
            <mc:AlternateContent xmlns:mc="http://schemas.openxmlformats.org/markup-compatibility/2006">
              <mc:Choice xmlns:v="urn:schemas-microsoft-com:vml" Requires="v">
                <p:oleObj spid="_x0000_s13506" name="Equation" r:id="rId9" imgW="2349500" imgH="508000" progId="Equation.3">
                  <p:embed/>
                </p:oleObj>
              </mc:Choice>
              <mc:Fallback>
                <p:oleObj name="Equation" r:id="rId9" imgW="2349500" imgH="508000" progId="Equation.3">
                  <p:embed/>
                  <p:pic>
                    <p:nvPicPr>
                      <p:cNvPr id="0" name=""/>
                      <p:cNvPicPr/>
                      <p:nvPr/>
                    </p:nvPicPr>
                    <p:blipFill>
                      <a:blip r:embed="rId10"/>
                      <a:stretch>
                        <a:fillRect/>
                      </a:stretch>
                    </p:blipFill>
                    <p:spPr>
                      <a:xfrm>
                        <a:off x="2677204" y="3265835"/>
                        <a:ext cx="3516975" cy="760427"/>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126836293"/>
              </p:ext>
            </p:extLst>
          </p:nvPr>
        </p:nvGraphicFramePr>
        <p:xfrm>
          <a:off x="2677204" y="4174671"/>
          <a:ext cx="2700603" cy="399385"/>
        </p:xfrm>
        <a:graphic>
          <a:graphicData uri="http://schemas.openxmlformats.org/presentationml/2006/ole">
            <mc:AlternateContent xmlns:mc="http://schemas.openxmlformats.org/markup-compatibility/2006">
              <mc:Choice xmlns:v="urn:schemas-microsoft-com:vml" Requires="v">
                <p:oleObj spid="_x0000_s13507" name="Equation" r:id="rId11" imgW="1803400" imgH="266700" progId="Equation.3">
                  <p:embed/>
                </p:oleObj>
              </mc:Choice>
              <mc:Fallback>
                <p:oleObj name="Equation" r:id="rId11" imgW="1803400" imgH="266700" progId="Equation.3">
                  <p:embed/>
                  <p:pic>
                    <p:nvPicPr>
                      <p:cNvPr id="0" name=""/>
                      <p:cNvPicPr/>
                      <p:nvPr/>
                    </p:nvPicPr>
                    <p:blipFill>
                      <a:blip r:embed="rId12"/>
                      <a:stretch>
                        <a:fillRect/>
                      </a:stretch>
                    </p:blipFill>
                    <p:spPr>
                      <a:xfrm>
                        <a:off x="2677204" y="4174671"/>
                        <a:ext cx="2700603" cy="399385"/>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922476868"/>
              </p:ext>
            </p:extLst>
          </p:nvPr>
        </p:nvGraphicFramePr>
        <p:xfrm>
          <a:off x="2677204" y="4554537"/>
          <a:ext cx="4759325" cy="398463"/>
        </p:xfrm>
        <a:graphic>
          <a:graphicData uri="http://schemas.openxmlformats.org/presentationml/2006/ole">
            <mc:AlternateContent xmlns:mc="http://schemas.openxmlformats.org/markup-compatibility/2006">
              <mc:Choice xmlns:v="urn:schemas-microsoft-com:vml" Requires="v">
                <p:oleObj spid="_x0000_s13508" name="Equation" r:id="rId13" imgW="2895480" imgH="241200" progId="Equation.DSMT4">
                  <p:embed/>
                </p:oleObj>
              </mc:Choice>
              <mc:Fallback>
                <p:oleObj name="Equation" r:id="rId13" imgW="2895480" imgH="241200" progId="Equation.DSMT4">
                  <p:embed/>
                  <p:pic>
                    <p:nvPicPr>
                      <p:cNvPr id="0" name=""/>
                      <p:cNvPicPr/>
                      <p:nvPr/>
                    </p:nvPicPr>
                    <p:blipFill>
                      <a:blip r:embed="rId14"/>
                      <a:stretch>
                        <a:fillRect/>
                      </a:stretch>
                    </p:blipFill>
                    <p:spPr>
                      <a:xfrm>
                        <a:off x="2677204" y="4554537"/>
                        <a:ext cx="4759325" cy="398463"/>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949843992"/>
              </p:ext>
            </p:extLst>
          </p:nvPr>
        </p:nvGraphicFramePr>
        <p:xfrm>
          <a:off x="4051300" y="2692316"/>
          <a:ext cx="914400" cy="190500"/>
        </p:xfrm>
        <a:graphic>
          <a:graphicData uri="http://schemas.openxmlformats.org/presentationml/2006/ole">
            <mc:AlternateContent xmlns:mc="http://schemas.openxmlformats.org/markup-compatibility/2006">
              <mc:Choice xmlns:v="urn:schemas-microsoft-com:vml" Requires="v">
                <p:oleObj spid="_x0000_s13509" name="Equation" r:id="rId15" imgW="914400" imgH="190080" progId="Equation.DSMT4">
                  <p:embed/>
                </p:oleObj>
              </mc:Choice>
              <mc:Fallback>
                <p:oleObj name="Equation" r:id="rId15" imgW="914400" imgH="190080" progId="Equation.DSMT4">
                  <p:embed/>
                  <p:pic>
                    <p:nvPicPr>
                      <p:cNvPr id="0" name=""/>
                      <p:cNvPicPr/>
                      <p:nvPr/>
                    </p:nvPicPr>
                    <p:blipFill>
                      <a:blip r:embed="rId16"/>
                      <a:stretch>
                        <a:fillRect/>
                      </a:stretch>
                    </p:blipFill>
                    <p:spPr>
                      <a:xfrm>
                        <a:off x="4051300" y="2692316"/>
                        <a:ext cx="914400" cy="190500"/>
                      </a:xfrm>
                      <a:prstGeom prst="rect">
                        <a:avLst/>
                      </a:prstGeom>
                    </p:spPr>
                  </p:pic>
                </p:oleObj>
              </mc:Fallback>
            </mc:AlternateContent>
          </a:graphicData>
        </a:graphic>
      </p:graphicFrame>
    </p:spTree>
    <p:extLst>
      <p:ext uri="{BB962C8B-B14F-4D97-AF65-F5344CB8AC3E}">
        <p14:creationId xmlns:p14="http://schemas.microsoft.com/office/powerpoint/2010/main" val="26017715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17480" y="350943"/>
            <a:ext cx="7287763" cy="1143000"/>
          </a:xfrm>
        </p:spPr>
        <p:txBody>
          <a:bodyPr>
            <a:noAutofit/>
          </a:bodyPr>
          <a:lstStyle/>
          <a:p>
            <a:pPr algn="ctr"/>
            <a:r>
              <a:rPr lang="en-US" sz="3600" dirty="0"/>
              <a:t>Example 1 : Develop at Least Four Successful ILs &lt; 2 years.</a:t>
            </a:r>
          </a:p>
        </p:txBody>
      </p:sp>
      <p:sp>
        <p:nvSpPr>
          <p:cNvPr id="2" name="Rectangle 1"/>
          <p:cNvSpPr/>
          <p:nvPr/>
        </p:nvSpPr>
        <p:spPr>
          <a:xfrm>
            <a:off x="5913510" y="6387312"/>
            <a:ext cx="3206677" cy="369332"/>
          </a:xfrm>
          <a:prstGeom prst="rect">
            <a:avLst/>
          </a:prstGeom>
        </p:spPr>
        <p:txBody>
          <a:bodyPr wrap="none">
            <a:spAutoFit/>
          </a:bodyPr>
          <a:lstStyle/>
          <a:p>
            <a:r>
              <a:rPr lang="en-US" sz="1800" dirty="0" smtClean="0">
                <a:solidFill>
                  <a:srgbClr val="003399"/>
                </a:solidFill>
                <a:latin typeface="+mn-lt"/>
              </a:rPr>
              <a:t>Cameron et al, 2017, TAG</a:t>
            </a:r>
            <a:endParaRPr lang="en-US" sz="1800" dirty="0">
              <a:latin typeface="+mn-lt"/>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0915" y="1875684"/>
            <a:ext cx="5486874" cy="3386247"/>
          </a:xfrm>
          <a:prstGeom prst="rect">
            <a:avLst/>
          </a:prstGeom>
        </p:spPr>
      </p:pic>
      <p:sp>
        <p:nvSpPr>
          <p:cNvPr id="9" name="TextBox 8"/>
          <p:cNvSpPr txBox="1"/>
          <p:nvPr/>
        </p:nvSpPr>
        <p:spPr>
          <a:xfrm>
            <a:off x="1636876" y="5655344"/>
            <a:ext cx="5674951" cy="338554"/>
          </a:xfrm>
          <a:prstGeom prst="rect">
            <a:avLst/>
          </a:prstGeom>
          <a:noFill/>
        </p:spPr>
        <p:txBody>
          <a:bodyPr wrap="none" rtlCol="0">
            <a:spAutoFit/>
          </a:bodyPr>
          <a:lstStyle/>
          <a:p>
            <a:r>
              <a:rPr lang="en-US" sz="1600" dirty="0" err="1"/>
              <a:t>ul</a:t>
            </a:r>
            <a:r>
              <a:rPr lang="en-US" sz="1600" dirty="0"/>
              <a:t> markers placed </a:t>
            </a:r>
            <a:r>
              <a:rPr lang="en-US" sz="1600" dirty="0" smtClean="0"/>
              <a:t>1/20 </a:t>
            </a:r>
            <a:r>
              <a:rPr lang="en-US" sz="1600" dirty="0" err="1"/>
              <a:t>cM</a:t>
            </a:r>
            <a:r>
              <a:rPr lang="en-US" sz="1600" dirty="0"/>
              <a:t> for </a:t>
            </a:r>
            <a:r>
              <a:rPr lang="en-US" sz="1600" dirty="0" smtClean="0"/>
              <a:t>backcross strategies 1,2,3</a:t>
            </a:r>
            <a:endParaRPr lang="en-US" sz="1600" dirty="0"/>
          </a:p>
        </p:txBody>
      </p:sp>
    </p:spTree>
    <p:extLst>
      <p:ext uri="{BB962C8B-B14F-4D97-AF65-F5344CB8AC3E}">
        <p14:creationId xmlns:p14="http://schemas.microsoft.com/office/powerpoint/2010/main" val="22980974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17480" y="350943"/>
            <a:ext cx="7287763" cy="1143000"/>
          </a:xfrm>
        </p:spPr>
        <p:txBody>
          <a:bodyPr>
            <a:noAutofit/>
          </a:bodyPr>
          <a:lstStyle/>
          <a:p>
            <a:pPr algn="ctr"/>
            <a:r>
              <a:rPr lang="en-US" sz="3600" dirty="0"/>
              <a:t>Example 1 : Develop at Least Four Successful ILs &lt; 2 years.</a:t>
            </a:r>
          </a:p>
        </p:txBody>
      </p:sp>
      <p:sp>
        <p:nvSpPr>
          <p:cNvPr id="2" name="Rectangle 1"/>
          <p:cNvSpPr/>
          <p:nvPr/>
        </p:nvSpPr>
        <p:spPr>
          <a:xfrm>
            <a:off x="5946848" y="6488668"/>
            <a:ext cx="2870466" cy="338554"/>
          </a:xfrm>
          <a:prstGeom prst="rect">
            <a:avLst/>
          </a:prstGeom>
        </p:spPr>
        <p:txBody>
          <a:bodyPr wrap="none">
            <a:spAutoFit/>
          </a:bodyPr>
          <a:lstStyle/>
          <a:p>
            <a:r>
              <a:rPr lang="en-US" sz="1600" dirty="0" smtClean="0">
                <a:solidFill>
                  <a:srgbClr val="003399"/>
                </a:solidFill>
                <a:latin typeface="+mn-lt"/>
              </a:rPr>
              <a:t>Cameron et al, 2017, TAG</a:t>
            </a:r>
            <a:endParaRPr lang="en-US" sz="1600" dirty="0">
              <a:latin typeface="+mn-lt"/>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0915" y="1881242"/>
            <a:ext cx="5486874" cy="3380689"/>
          </a:xfrm>
          <a:prstGeom prst="rect">
            <a:avLst/>
          </a:prstGeom>
        </p:spPr>
      </p:pic>
      <p:sp>
        <p:nvSpPr>
          <p:cNvPr id="10" name="TextBox 9"/>
          <p:cNvSpPr txBox="1"/>
          <p:nvPr/>
        </p:nvSpPr>
        <p:spPr>
          <a:xfrm>
            <a:off x="1636876" y="5479953"/>
            <a:ext cx="5674951" cy="584775"/>
          </a:xfrm>
          <a:prstGeom prst="rect">
            <a:avLst/>
          </a:prstGeom>
          <a:noFill/>
        </p:spPr>
        <p:txBody>
          <a:bodyPr wrap="none" rtlCol="0">
            <a:spAutoFit/>
          </a:bodyPr>
          <a:lstStyle/>
          <a:p>
            <a:r>
              <a:rPr lang="en-US" sz="1600" dirty="0" err="1"/>
              <a:t>ul</a:t>
            </a:r>
            <a:r>
              <a:rPr lang="en-US" sz="1600" dirty="0"/>
              <a:t> markers placed </a:t>
            </a:r>
            <a:r>
              <a:rPr lang="en-US" sz="1600" dirty="0" smtClean="0"/>
              <a:t>1/20 </a:t>
            </a:r>
            <a:r>
              <a:rPr lang="en-US" sz="1600" dirty="0" err="1"/>
              <a:t>cM</a:t>
            </a:r>
            <a:r>
              <a:rPr lang="en-US" sz="1600" dirty="0"/>
              <a:t> for </a:t>
            </a:r>
            <a:r>
              <a:rPr lang="en-US" sz="1600" dirty="0" smtClean="0"/>
              <a:t>backcross strategies 1,2,3</a:t>
            </a:r>
          </a:p>
          <a:p>
            <a:r>
              <a:rPr lang="en-US" sz="1600" dirty="0" err="1"/>
              <a:t>ul</a:t>
            </a:r>
            <a:r>
              <a:rPr lang="en-US" sz="1600" dirty="0"/>
              <a:t> markers placed </a:t>
            </a:r>
            <a:r>
              <a:rPr lang="en-US" sz="1600" dirty="0" smtClean="0"/>
              <a:t>1/10 </a:t>
            </a:r>
            <a:r>
              <a:rPr lang="en-US" sz="1600" dirty="0" err="1"/>
              <a:t>cM</a:t>
            </a:r>
            <a:r>
              <a:rPr lang="en-US" sz="1600" dirty="0"/>
              <a:t> for backcross strategies </a:t>
            </a:r>
            <a:r>
              <a:rPr lang="en-US" sz="1600" dirty="0" smtClean="0"/>
              <a:t>4,5,6</a:t>
            </a:r>
            <a:endParaRPr lang="en-US" sz="1600" dirty="0"/>
          </a:p>
        </p:txBody>
      </p:sp>
    </p:spTree>
    <p:extLst>
      <p:ext uri="{BB962C8B-B14F-4D97-AF65-F5344CB8AC3E}">
        <p14:creationId xmlns:p14="http://schemas.microsoft.com/office/powerpoint/2010/main" val="42335121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17480" y="350943"/>
            <a:ext cx="7287763" cy="1143000"/>
          </a:xfrm>
        </p:spPr>
        <p:txBody>
          <a:bodyPr>
            <a:noAutofit/>
          </a:bodyPr>
          <a:lstStyle/>
          <a:p>
            <a:pPr algn="ctr"/>
            <a:r>
              <a:rPr lang="en-US" sz="3600" dirty="0"/>
              <a:t>Example 1 : Develop at Least Four Successful ILs &lt; 2 years.</a:t>
            </a:r>
          </a:p>
        </p:txBody>
      </p:sp>
      <p:sp>
        <p:nvSpPr>
          <p:cNvPr id="2" name="Rectangle 1"/>
          <p:cNvSpPr/>
          <p:nvPr/>
        </p:nvSpPr>
        <p:spPr>
          <a:xfrm>
            <a:off x="5946848" y="6488668"/>
            <a:ext cx="2870466" cy="338554"/>
          </a:xfrm>
          <a:prstGeom prst="rect">
            <a:avLst/>
          </a:prstGeom>
        </p:spPr>
        <p:txBody>
          <a:bodyPr wrap="none">
            <a:spAutoFit/>
          </a:bodyPr>
          <a:lstStyle/>
          <a:p>
            <a:r>
              <a:rPr lang="en-US" sz="1600" dirty="0" smtClean="0">
                <a:solidFill>
                  <a:srgbClr val="003399"/>
                </a:solidFill>
                <a:latin typeface="+mn-lt"/>
              </a:rPr>
              <a:t>Cameron et al, 2017, TAG</a:t>
            </a:r>
            <a:endParaRPr lang="en-US" sz="1600" dirty="0">
              <a:latin typeface="+mn-lt"/>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0915" y="1877572"/>
            <a:ext cx="5486874" cy="3336354"/>
          </a:xfrm>
          <a:prstGeom prst="rect">
            <a:avLst/>
          </a:prstGeom>
        </p:spPr>
      </p:pic>
      <p:sp>
        <p:nvSpPr>
          <p:cNvPr id="9" name="TextBox 8"/>
          <p:cNvSpPr txBox="1"/>
          <p:nvPr/>
        </p:nvSpPr>
        <p:spPr>
          <a:xfrm>
            <a:off x="817480" y="5451187"/>
            <a:ext cx="7757573" cy="400110"/>
          </a:xfrm>
          <a:prstGeom prst="rect">
            <a:avLst/>
          </a:prstGeom>
          <a:noFill/>
        </p:spPr>
        <p:txBody>
          <a:bodyPr wrap="none" rtlCol="0">
            <a:spAutoFit/>
          </a:bodyPr>
          <a:lstStyle/>
          <a:p>
            <a:r>
              <a:rPr lang="en-US" sz="2000" dirty="0">
                <a:latin typeface="+mn-lt"/>
              </a:rPr>
              <a:t>Backcrossing Strategies Are Not Optimal for Introgression!</a:t>
            </a:r>
          </a:p>
        </p:txBody>
      </p:sp>
    </p:spTree>
    <p:extLst>
      <p:ext uri="{BB962C8B-B14F-4D97-AF65-F5344CB8AC3E}">
        <p14:creationId xmlns:p14="http://schemas.microsoft.com/office/powerpoint/2010/main" val="13847745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33363"/>
            <a:ext cx="7772400" cy="1143000"/>
          </a:xfrm>
        </p:spPr>
        <p:txBody>
          <a:bodyPr/>
          <a:lstStyle/>
          <a:p>
            <a:pPr algn="ctr"/>
            <a:r>
              <a:rPr lang="en-US" sz="3600" dirty="0">
                <a:solidFill>
                  <a:schemeClr val="bg2">
                    <a:lumMod val="50000"/>
                  </a:schemeClr>
                </a:solidFill>
              </a:rPr>
              <a:t>Predicted Cross Value for all Possible Crosses Among 50 BC</a:t>
            </a:r>
            <a:r>
              <a:rPr lang="en-US" sz="3600" baseline="-25000" dirty="0">
                <a:solidFill>
                  <a:schemeClr val="bg2">
                    <a:lumMod val="50000"/>
                  </a:schemeClr>
                </a:solidFill>
              </a:rPr>
              <a:t>1</a:t>
            </a:r>
            <a:r>
              <a:rPr lang="en-US" sz="3600" dirty="0">
                <a:solidFill>
                  <a:schemeClr val="bg2">
                    <a:lumMod val="50000"/>
                  </a:schemeClr>
                </a:solidFill>
              </a:rPr>
              <a:t>F</a:t>
            </a:r>
            <a:r>
              <a:rPr lang="en-US" sz="3600" baseline="-25000" dirty="0">
                <a:solidFill>
                  <a:schemeClr val="bg2">
                    <a:lumMod val="50000"/>
                  </a:schemeClr>
                </a:solidFill>
              </a:rPr>
              <a:t>1</a:t>
            </a:r>
            <a:r>
              <a:rPr lang="en-US" sz="3600" dirty="0">
                <a:solidFill>
                  <a:schemeClr val="bg2">
                    <a:lumMod val="50000"/>
                  </a:schemeClr>
                </a:solidFill>
              </a:rPr>
              <a:t> Progeny</a:t>
            </a:r>
            <a:endParaRPr lang="en-US" sz="3600" dirty="0"/>
          </a:p>
        </p:txBody>
      </p:sp>
      <p:pic>
        <p:nvPicPr>
          <p:cNvPr id="3" name="Picture 2"/>
          <p:cNvPicPr>
            <a:picLocks noChangeAspect="1"/>
          </p:cNvPicPr>
          <p:nvPr/>
        </p:nvPicPr>
        <p:blipFill>
          <a:blip r:embed="rId3"/>
          <a:stretch>
            <a:fillRect/>
          </a:stretch>
        </p:blipFill>
        <p:spPr>
          <a:xfrm>
            <a:off x="1981200" y="1678781"/>
            <a:ext cx="4936379" cy="4343400"/>
          </a:xfrm>
          <a:prstGeom prst="rect">
            <a:avLst/>
          </a:prstGeom>
        </p:spPr>
      </p:pic>
      <p:sp>
        <p:nvSpPr>
          <p:cNvPr id="4" name="Rectangle 3"/>
          <p:cNvSpPr/>
          <p:nvPr/>
        </p:nvSpPr>
        <p:spPr>
          <a:xfrm>
            <a:off x="6172200" y="6324600"/>
            <a:ext cx="2971800" cy="338554"/>
          </a:xfrm>
          <a:prstGeom prst="rect">
            <a:avLst/>
          </a:prstGeom>
        </p:spPr>
        <p:txBody>
          <a:bodyPr wrap="square">
            <a:spAutoFit/>
          </a:bodyPr>
          <a:lstStyle/>
          <a:p>
            <a:pPr algn="ctr"/>
            <a:r>
              <a:rPr lang="en-US" sz="1600" dirty="0" smtClean="0">
                <a:solidFill>
                  <a:schemeClr val="bg2">
                    <a:lumMod val="50000"/>
                  </a:schemeClr>
                </a:solidFill>
                <a:latin typeface="+mn-lt"/>
              </a:rPr>
              <a:t>Han </a:t>
            </a:r>
            <a:r>
              <a:rPr lang="en-US" sz="1600" dirty="0">
                <a:solidFill>
                  <a:schemeClr val="bg2">
                    <a:lumMod val="50000"/>
                  </a:schemeClr>
                </a:solidFill>
                <a:latin typeface="+mn-lt"/>
              </a:rPr>
              <a:t>et al, </a:t>
            </a:r>
            <a:r>
              <a:rPr lang="en-US" sz="1600" dirty="0" smtClean="0">
                <a:solidFill>
                  <a:schemeClr val="bg2">
                    <a:lumMod val="50000"/>
                  </a:schemeClr>
                </a:solidFill>
                <a:latin typeface="+mn-lt"/>
              </a:rPr>
              <a:t>2017. </a:t>
            </a:r>
            <a:r>
              <a:rPr lang="en-US" sz="1600" i="1" dirty="0" smtClean="0">
                <a:solidFill>
                  <a:schemeClr val="bg2">
                    <a:lumMod val="50000"/>
                  </a:schemeClr>
                </a:solidFill>
                <a:latin typeface="+mn-lt"/>
              </a:rPr>
              <a:t>Genetics</a:t>
            </a:r>
            <a:endParaRPr lang="en-US" sz="1600" i="1" dirty="0">
              <a:solidFill>
                <a:schemeClr val="bg2">
                  <a:lumMod val="50000"/>
                </a:schemeClr>
              </a:solidFill>
              <a:latin typeface="+mn-lt"/>
            </a:endParaRPr>
          </a:p>
        </p:txBody>
      </p:sp>
    </p:spTree>
    <p:extLst>
      <p:ext uri="{BB962C8B-B14F-4D97-AF65-F5344CB8AC3E}">
        <p14:creationId xmlns:p14="http://schemas.microsoft.com/office/powerpoint/2010/main" val="24677355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9262" y="304800"/>
            <a:ext cx="8138940" cy="114300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solidFill>
                  <a:srgbClr val="003399"/>
                </a:solidFill>
              </a:rPr>
              <a:t>Example 1: </a:t>
            </a:r>
          </a:p>
          <a:p>
            <a:pPr algn="ctr"/>
            <a:r>
              <a:rPr lang="en-US" sz="3600" dirty="0" smtClean="0">
                <a:solidFill>
                  <a:srgbClr val="003399"/>
                </a:solidFill>
              </a:rPr>
              <a:t>Were there Multiple Objectives?</a:t>
            </a:r>
            <a:endParaRPr lang="en-US" sz="3600" baseline="-25000" dirty="0">
              <a:solidFill>
                <a:srgbClr val="003399"/>
              </a:solidFill>
            </a:endParaRPr>
          </a:p>
        </p:txBody>
      </p:sp>
      <p:graphicFrame>
        <p:nvGraphicFramePr>
          <p:cNvPr id="14" name="Object 13"/>
          <p:cNvGraphicFramePr>
            <a:graphicFrameLocks noChangeAspect="1"/>
          </p:cNvGraphicFramePr>
          <p:nvPr>
            <p:extLst/>
          </p:nvPr>
        </p:nvGraphicFramePr>
        <p:xfrm>
          <a:off x="685800" y="2667000"/>
          <a:ext cx="1619862" cy="381144"/>
        </p:xfrm>
        <a:graphic>
          <a:graphicData uri="http://schemas.openxmlformats.org/presentationml/2006/ole">
            <mc:AlternateContent xmlns:mc="http://schemas.openxmlformats.org/markup-compatibility/2006">
              <mc:Choice xmlns:v="urn:schemas-microsoft-com:vml" Requires="v">
                <p:oleObj spid="_x0000_s14492" name="Equation" r:id="rId3" imgW="1079500" imgH="254000" progId="Equation.3">
                  <p:embed/>
                </p:oleObj>
              </mc:Choice>
              <mc:Fallback>
                <p:oleObj name="Equation" r:id="rId3" imgW="1079500" imgH="254000" progId="Equation.3">
                  <p:embed/>
                  <p:pic>
                    <p:nvPicPr>
                      <p:cNvPr id="0" name=""/>
                      <p:cNvPicPr/>
                      <p:nvPr/>
                    </p:nvPicPr>
                    <p:blipFill>
                      <a:blip r:embed="rId4"/>
                      <a:stretch>
                        <a:fillRect/>
                      </a:stretch>
                    </p:blipFill>
                    <p:spPr>
                      <a:xfrm>
                        <a:off x="685800" y="2667000"/>
                        <a:ext cx="1619862" cy="381144"/>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685800" y="4123955"/>
          <a:ext cx="967082" cy="315782"/>
        </p:xfrm>
        <a:graphic>
          <a:graphicData uri="http://schemas.openxmlformats.org/presentationml/2006/ole">
            <mc:AlternateContent xmlns:mc="http://schemas.openxmlformats.org/markup-compatibility/2006">
              <mc:Choice xmlns:v="urn:schemas-microsoft-com:vml" Requires="v">
                <p:oleObj spid="_x0000_s14493" name="Equation" r:id="rId5" imgW="622300" imgH="203200" progId="Equation.3">
                  <p:embed/>
                </p:oleObj>
              </mc:Choice>
              <mc:Fallback>
                <p:oleObj name="Equation" r:id="rId5" imgW="622300" imgH="203200" progId="Equation.3">
                  <p:embed/>
                  <p:pic>
                    <p:nvPicPr>
                      <p:cNvPr id="0" name=""/>
                      <p:cNvPicPr/>
                      <p:nvPr/>
                    </p:nvPicPr>
                    <p:blipFill>
                      <a:blip r:embed="rId6"/>
                      <a:stretch>
                        <a:fillRect/>
                      </a:stretch>
                    </p:blipFill>
                    <p:spPr>
                      <a:xfrm>
                        <a:off x="685800" y="4123955"/>
                        <a:ext cx="967082" cy="315782"/>
                      </a:xfrm>
                      <a:prstGeom prst="rect">
                        <a:avLst/>
                      </a:prstGeom>
                    </p:spPr>
                  </p:pic>
                </p:oleObj>
              </mc:Fallback>
            </mc:AlternateContent>
          </a:graphicData>
        </a:graphic>
      </p:graphicFrame>
      <p:graphicFrame>
        <p:nvGraphicFramePr>
          <p:cNvPr id="16" name="Object 15"/>
          <p:cNvGraphicFramePr>
            <a:graphicFrameLocks noChangeAspect="1"/>
          </p:cNvGraphicFramePr>
          <p:nvPr>
            <p:extLst/>
          </p:nvPr>
        </p:nvGraphicFramePr>
        <p:xfrm>
          <a:off x="2677204" y="2487612"/>
          <a:ext cx="5910998" cy="796094"/>
        </p:xfrm>
        <a:graphic>
          <a:graphicData uri="http://schemas.openxmlformats.org/presentationml/2006/ole">
            <mc:AlternateContent xmlns:mc="http://schemas.openxmlformats.org/markup-compatibility/2006">
              <mc:Choice xmlns:v="urn:schemas-microsoft-com:vml" Requires="v">
                <p:oleObj spid="_x0000_s14494" name="Equation" r:id="rId7" imgW="3771900" imgH="508000" progId="Equation.3">
                  <p:embed/>
                </p:oleObj>
              </mc:Choice>
              <mc:Fallback>
                <p:oleObj name="Equation" r:id="rId7" imgW="3771900" imgH="508000" progId="Equation.3">
                  <p:embed/>
                  <p:pic>
                    <p:nvPicPr>
                      <p:cNvPr id="0" name=""/>
                      <p:cNvPicPr/>
                      <p:nvPr/>
                    </p:nvPicPr>
                    <p:blipFill>
                      <a:blip r:embed="rId8"/>
                      <a:stretch>
                        <a:fillRect/>
                      </a:stretch>
                    </p:blipFill>
                    <p:spPr>
                      <a:xfrm>
                        <a:off x="2677204" y="2487612"/>
                        <a:ext cx="5910998" cy="796094"/>
                      </a:xfrm>
                      <a:prstGeom prst="rect">
                        <a:avLst/>
                      </a:prstGeom>
                    </p:spPr>
                  </p:pic>
                </p:oleObj>
              </mc:Fallback>
            </mc:AlternateContent>
          </a:graphicData>
        </a:graphic>
      </p:graphicFrame>
      <p:graphicFrame>
        <p:nvGraphicFramePr>
          <p:cNvPr id="17" name="Object 16"/>
          <p:cNvGraphicFramePr>
            <a:graphicFrameLocks noChangeAspect="1"/>
          </p:cNvGraphicFramePr>
          <p:nvPr>
            <p:extLst/>
          </p:nvPr>
        </p:nvGraphicFramePr>
        <p:xfrm>
          <a:off x="2677204" y="3215119"/>
          <a:ext cx="3516975" cy="760427"/>
        </p:xfrm>
        <a:graphic>
          <a:graphicData uri="http://schemas.openxmlformats.org/presentationml/2006/ole">
            <mc:AlternateContent xmlns:mc="http://schemas.openxmlformats.org/markup-compatibility/2006">
              <mc:Choice xmlns:v="urn:schemas-microsoft-com:vml" Requires="v">
                <p:oleObj spid="_x0000_s14495" name="Equation" r:id="rId9" imgW="2349500" imgH="508000" progId="Equation.3">
                  <p:embed/>
                </p:oleObj>
              </mc:Choice>
              <mc:Fallback>
                <p:oleObj name="Equation" r:id="rId9" imgW="2349500" imgH="508000" progId="Equation.3">
                  <p:embed/>
                  <p:pic>
                    <p:nvPicPr>
                      <p:cNvPr id="0" name=""/>
                      <p:cNvPicPr/>
                      <p:nvPr/>
                    </p:nvPicPr>
                    <p:blipFill>
                      <a:blip r:embed="rId10"/>
                      <a:stretch>
                        <a:fillRect/>
                      </a:stretch>
                    </p:blipFill>
                    <p:spPr>
                      <a:xfrm>
                        <a:off x="2677204" y="3215119"/>
                        <a:ext cx="3516975" cy="760427"/>
                      </a:xfrm>
                      <a:prstGeom prst="rect">
                        <a:avLst/>
                      </a:prstGeom>
                    </p:spPr>
                  </p:pic>
                </p:oleObj>
              </mc:Fallback>
            </mc:AlternateContent>
          </a:graphicData>
        </a:graphic>
      </p:graphicFrame>
      <p:graphicFrame>
        <p:nvGraphicFramePr>
          <p:cNvPr id="18" name="Object 17"/>
          <p:cNvGraphicFramePr>
            <a:graphicFrameLocks noChangeAspect="1"/>
          </p:cNvGraphicFramePr>
          <p:nvPr>
            <p:extLst/>
          </p:nvPr>
        </p:nvGraphicFramePr>
        <p:xfrm>
          <a:off x="2677204" y="4938568"/>
          <a:ext cx="3883025" cy="439738"/>
        </p:xfrm>
        <a:graphic>
          <a:graphicData uri="http://schemas.openxmlformats.org/presentationml/2006/ole">
            <mc:AlternateContent xmlns:mc="http://schemas.openxmlformats.org/markup-compatibility/2006">
              <mc:Choice xmlns:v="urn:schemas-microsoft-com:vml" Requires="v">
                <p:oleObj spid="_x0000_s14496" name="Equation" r:id="rId11" imgW="2362200" imgH="266700" progId="Equation.3">
                  <p:embed/>
                </p:oleObj>
              </mc:Choice>
              <mc:Fallback>
                <p:oleObj name="Equation" r:id="rId11" imgW="2362200" imgH="266700" progId="Equation.3">
                  <p:embed/>
                  <p:pic>
                    <p:nvPicPr>
                      <p:cNvPr id="0" name=""/>
                      <p:cNvPicPr/>
                      <p:nvPr/>
                    </p:nvPicPr>
                    <p:blipFill>
                      <a:blip r:embed="rId12"/>
                      <a:stretch>
                        <a:fillRect/>
                      </a:stretch>
                    </p:blipFill>
                    <p:spPr>
                      <a:xfrm>
                        <a:off x="2677204" y="4938568"/>
                        <a:ext cx="3883025" cy="439738"/>
                      </a:xfrm>
                      <a:prstGeom prst="rect">
                        <a:avLst/>
                      </a:prstGeom>
                    </p:spPr>
                  </p:pic>
                </p:oleObj>
              </mc:Fallback>
            </mc:AlternateContent>
          </a:graphicData>
        </a:graphic>
      </p:graphicFrame>
      <p:graphicFrame>
        <p:nvGraphicFramePr>
          <p:cNvPr id="19" name="Object 18"/>
          <p:cNvGraphicFramePr>
            <a:graphicFrameLocks noChangeAspect="1"/>
          </p:cNvGraphicFramePr>
          <p:nvPr>
            <p:extLst/>
          </p:nvPr>
        </p:nvGraphicFramePr>
        <p:xfrm>
          <a:off x="2677204" y="4123955"/>
          <a:ext cx="2700603" cy="399385"/>
        </p:xfrm>
        <a:graphic>
          <a:graphicData uri="http://schemas.openxmlformats.org/presentationml/2006/ole">
            <mc:AlternateContent xmlns:mc="http://schemas.openxmlformats.org/markup-compatibility/2006">
              <mc:Choice xmlns:v="urn:schemas-microsoft-com:vml" Requires="v">
                <p:oleObj spid="_x0000_s14497" name="Equation" r:id="rId13" imgW="1803400" imgH="266700" progId="Equation.3">
                  <p:embed/>
                </p:oleObj>
              </mc:Choice>
              <mc:Fallback>
                <p:oleObj name="Equation" r:id="rId13" imgW="1803400" imgH="266700" progId="Equation.3">
                  <p:embed/>
                  <p:pic>
                    <p:nvPicPr>
                      <p:cNvPr id="0" name=""/>
                      <p:cNvPicPr/>
                      <p:nvPr/>
                    </p:nvPicPr>
                    <p:blipFill>
                      <a:blip r:embed="rId14"/>
                      <a:stretch>
                        <a:fillRect/>
                      </a:stretch>
                    </p:blipFill>
                    <p:spPr>
                      <a:xfrm>
                        <a:off x="2677204" y="4123955"/>
                        <a:ext cx="2700603" cy="399385"/>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2677204" y="4503821"/>
          <a:ext cx="4759325" cy="398463"/>
        </p:xfrm>
        <a:graphic>
          <a:graphicData uri="http://schemas.openxmlformats.org/presentationml/2006/ole">
            <mc:AlternateContent xmlns:mc="http://schemas.openxmlformats.org/markup-compatibility/2006">
              <mc:Choice xmlns:v="urn:schemas-microsoft-com:vml" Requires="v">
                <p:oleObj spid="_x0000_s14498" name="Equation" r:id="rId15" imgW="2895480" imgH="241200" progId="Equation.DSMT4">
                  <p:embed/>
                </p:oleObj>
              </mc:Choice>
              <mc:Fallback>
                <p:oleObj name="Equation" r:id="rId15" imgW="2895480" imgH="241200" progId="Equation.DSMT4">
                  <p:embed/>
                  <p:pic>
                    <p:nvPicPr>
                      <p:cNvPr id="0" name=""/>
                      <p:cNvPicPr/>
                      <p:nvPr/>
                    </p:nvPicPr>
                    <p:blipFill>
                      <a:blip r:embed="rId16"/>
                      <a:stretch>
                        <a:fillRect/>
                      </a:stretch>
                    </p:blipFill>
                    <p:spPr>
                      <a:xfrm>
                        <a:off x="2677204" y="4503821"/>
                        <a:ext cx="4759325" cy="398463"/>
                      </a:xfrm>
                      <a:prstGeom prst="rect">
                        <a:avLst/>
                      </a:prstGeom>
                    </p:spPr>
                  </p:pic>
                </p:oleObj>
              </mc:Fallback>
            </mc:AlternateContent>
          </a:graphicData>
        </a:graphic>
      </p:graphicFrame>
      <p:grpSp>
        <p:nvGrpSpPr>
          <p:cNvPr id="11" name="Group 10"/>
          <p:cNvGrpSpPr/>
          <p:nvPr/>
        </p:nvGrpSpPr>
        <p:grpSpPr>
          <a:xfrm>
            <a:off x="1371600" y="1600200"/>
            <a:ext cx="6668397" cy="685800"/>
            <a:chOff x="10557" y="1905000"/>
            <a:chExt cx="8891195" cy="685800"/>
          </a:xfrm>
        </p:grpSpPr>
        <p:grpSp>
          <p:nvGrpSpPr>
            <p:cNvPr id="12" name="Group 11"/>
            <p:cNvGrpSpPr/>
            <p:nvPr/>
          </p:nvGrpSpPr>
          <p:grpSpPr>
            <a:xfrm>
              <a:off x="10557" y="1905000"/>
              <a:ext cx="8891195" cy="685800"/>
              <a:chOff x="10557" y="1905000"/>
              <a:chExt cx="8891195" cy="685800"/>
            </a:xfrm>
          </p:grpSpPr>
          <p:sp>
            <p:nvSpPr>
              <p:cNvPr id="23" name="Rounded Rectangle 22"/>
              <p:cNvSpPr/>
              <p:nvPr/>
            </p:nvSpPr>
            <p:spPr>
              <a:xfrm>
                <a:off x="10557" y="1905000"/>
                <a:ext cx="1828801" cy="685800"/>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buSzPct val="90000"/>
                </a:pPr>
                <a:r>
                  <a:rPr lang="en-US" sz="1600" dirty="0" smtClean="0">
                    <a:latin typeface="Comic Sans MS"/>
                    <a:cs typeface="Comic Sans MS"/>
                  </a:rPr>
                  <a:t>Objectives</a:t>
                </a:r>
                <a:endParaRPr lang="en-US" sz="1600" dirty="0">
                  <a:latin typeface="Comic Sans MS"/>
                  <a:cs typeface="Comic Sans MS"/>
                </a:endParaRPr>
              </a:p>
            </p:txBody>
          </p:sp>
          <p:sp>
            <p:nvSpPr>
              <p:cNvPr id="24" name="Rounded Rectangle 23"/>
              <p:cNvSpPr/>
              <p:nvPr/>
            </p:nvSpPr>
            <p:spPr>
              <a:xfrm>
                <a:off x="2667000" y="1905000"/>
                <a:ext cx="1534560" cy="685800"/>
              </a:xfrm>
              <a:prstGeom prst="roundRect">
                <a:avLst/>
              </a:prstGeom>
              <a:solidFill>
                <a:schemeClr val="accent1">
                  <a:lumMod val="60000"/>
                  <a:lumOff val="4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buSzPct val="90000"/>
                </a:pPr>
                <a:r>
                  <a:rPr lang="en-US" sz="1600" dirty="0">
                    <a:latin typeface="Comic Sans MS"/>
                    <a:cs typeface="Comic Sans MS"/>
                  </a:rPr>
                  <a:t>Model</a:t>
                </a:r>
              </a:p>
            </p:txBody>
          </p:sp>
          <p:sp>
            <p:nvSpPr>
              <p:cNvPr id="25" name="Rounded Rectangle 24"/>
              <p:cNvSpPr/>
              <p:nvPr/>
            </p:nvSpPr>
            <p:spPr>
              <a:xfrm>
                <a:off x="5029200" y="1905000"/>
                <a:ext cx="1627495" cy="685800"/>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buSzPct val="90000"/>
                </a:pPr>
                <a:r>
                  <a:rPr lang="en-US" sz="1600" dirty="0">
                    <a:latin typeface="Comic Sans MS"/>
                    <a:cs typeface="Comic Sans MS"/>
                  </a:rPr>
                  <a:t>Algorithm</a:t>
                </a:r>
              </a:p>
            </p:txBody>
          </p:sp>
          <p:sp>
            <p:nvSpPr>
              <p:cNvPr id="26" name="Rounded Rectangle 25"/>
              <p:cNvSpPr/>
              <p:nvPr/>
            </p:nvSpPr>
            <p:spPr>
              <a:xfrm>
                <a:off x="7374638" y="1905000"/>
                <a:ext cx="1527114" cy="685800"/>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buSzPct val="90000"/>
                </a:pPr>
                <a:r>
                  <a:rPr lang="en-US" sz="1600" dirty="0">
                    <a:latin typeface="Times New Roman" panose="02020603050405020304" pitchFamily="18" charset="0"/>
                    <a:cs typeface="Times New Roman" panose="02020603050405020304" pitchFamily="18" charset="0"/>
                  </a:rPr>
                  <a:t>Solver</a:t>
                </a:r>
              </a:p>
            </p:txBody>
          </p:sp>
          <p:cxnSp>
            <p:nvCxnSpPr>
              <p:cNvPr id="27" name="Straight Arrow Connector 26"/>
              <p:cNvCxnSpPr/>
              <p:nvPr/>
            </p:nvCxnSpPr>
            <p:spPr>
              <a:xfrm>
                <a:off x="1845562" y="2133600"/>
                <a:ext cx="8229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a:off x="4221410" y="2136444"/>
                <a:ext cx="8229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Arrow Connector 28"/>
              <p:cNvCxnSpPr/>
              <p:nvPr/>
            </p:nvCxnSpPr>
            <p:spPr>
              <a:xfrm flipV="1">
                <a:off x="6656695" y="2144404"/>
                <a:ext cx="722579" cy="979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cxnSp>
          <p:nvCxnSpPr>
            <p:cNvPr id="20" name="Straight Arrow Connector 19"/>
            <p:cNvCxnSpPr/>
            <p:nvPr/>
          </p:nvCxnSpPr>
          <p:spPr>
            <a:xfrm flipH="1">
              <a:off x="6656695" y="2365044"/>
              <a:ext cx="719465" cy="1775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p:nvPr/>
          </p:nvCxnSpPr>
          <p:spPr>
            <a:xfrm flipH="1">
              <a:off x="4204648" y="2362200"/>
              <a:ext cx="8229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p:nvPr/>
          </p:nvCxnSpPr>
          <p:spPr>
            <a:xfrm flipH="1">
              <a:off x="1828800" y="2362200"/>
              <a:ext cx="8229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7375661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772400" cy="990600"/>
          </a:xfrm>
        </p:spPr>
        <p:txBody>
          <a:bodyPr/>
          <a:lstStyle/>
          <a:p>
            <a:pPr algn="ctr"/>
            <a:r>
              <a:rPr lang="en-US" sz="3600" dirty="0" smtClean="0"/>
              <a:t>Example 2: Redesign Replicated </a:t>
            </a:r>
            <a:br>
              <a:rPr lang="en-US" sz="3600" dirty="0" smtClean="0"/>
            </a:br>
            <a:r>
              <a:rPr lang="en-US" sz="3600" dirty="0" smtClean="0"/>
              <a:t>Field Trials</a:t>
            </a:r>
            <a:endParaRPr lang="en-US" sz="3600" dirty="0"/>
          </a:p>
        </p:txBody>
      </p:sp>
      <p:sp>
        <p:nvSpPr>
          <p:cNvPr id="5" name="TextBox 4"/>
          <p:cNvSpPr txBox="1"/>
          <p:nvPr/>
        </p:nvSpPr>
        <p:spPr>
          <a:xfrm>
            <a:off x="5429522" y="6400800"/>
            <a:ext cx="3714478" cy="369332"/>
          </a:xfrm>
          <a:prstGeom prst="rect">
            <a:avLst/>
          </a:prstGeom>
          <a:noFill/>
        </p:spPr>
        <p:txBody>
          <a:bodyPr wrap="none" rtlCol="0">
            <a:spAutoFit/>
          </a:bodyPr>
          <a:lstStyle/>
          <a:p>
            <a:r>
              <a:rPr lang="en-US" sz="1800" dirty="0" smtClean="0">
                <a:latin typeface="+mn-lt"/>
              </a:rPr>
              <a:t>Byrum et al, 2017. </a:t>
            </a:r>
            <a:r>
              <a:rPr lang="en-US" sz="1800" i="1" dirty="0" smtClean="0">
                <a:latin typeface="+mn-lt"/>
              </a:rPr>
              <a:t>Interfaces</a:t>
            </a:r>
            <a:endParaRPr lang="en-US" sz="1800" i="1" dirty="0">
              <a:latin typeface="+mn-lt"/>
            </a:endParaRPr>
          </a:p>
        </p:txBody>
      </p:sp>
      <p:sp>
        <p:nvSpPr>
          <p:cNvPr id="8" name="Pentagon 7"/>
          <p:cNvSpPr/>
          <p:nvPr/>
        </p:nvSpPr>
        <p:spPr>
          <a:xfrm>
            <a:off x="1413766" y="2026577"/>
            <a:ext cx="613326" cy="733953"/>
          </a:xfrm>
          <a:prstGeom prst="homePlate">
            <a:avLst>
              <a:gd name="adj" fmla="val 5952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 name="Chevron 8"/>
          <p:cNvSpPr/>
          <p:nvPr/>
        </p:nvSpPr>
        <p:spPr>
          <a:xfrm>
            <a:off x="1734599" y="2026577"/>
            <a:ext cx="1439108" cy="733954"/>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0" name="TextBox 9"/>
          <p:cNvSpPr txBox="1"/>
          <p:nvPr/>
        </p:nvSpPr>
        <p:spPr>
          <a:xfrm>
            <a:off x="2072636" y="2063873"/>
            <a:ext cx="878830" cy="646331"/>
          </a:xfrm>
          <a:prstGeom prst="rect">
            <a:avLst/>
          </a:prstGeom>
          <a:noFill/>
        </p:spPr>
        <p:txBody>
          <a:bodyPr wrap="none" rtlCol="0">
            <a:spAutoFit/>
          </a:bodyPr>
          <a:lstStyle/>
          <a:p>
            <a:r>
              <a:rPr lang="en-US" sz="1200" b="1" dirty="0" smtClean="0">
                <a:solidFill>
                  <a:srgbClr val="FFFF00"/>
                </a:solidFill>
              </a:rPr>
              <a:t>Develop </a:t>
            </a:r>
          </a:p>
          <a:p>
            <a:r>
              <a:rPr lang="en-US" sz="1200" b="1" dirty="0" smtClean="0">
                <a:solidFill>
                  <a:srgbClr val="FFFF00"/>
                </a:solidFill>
              </a:rPr>
              <a:t>Replicable </a:t>
            </a:r>
          </a:p>
          <a:p>
            <a:r>
              <a:rPr lang="en-US" sz="1200" b="1" dirty="0" smtClean="0">
                <a:solidFill>
                  <a:srgbClr val="FFFF00"/>
                </a:solidFill>
              </a:rPr>
              <a:t>Genotypes</a:t>
            </a:r>
            <a:endParaRPr lang="en-US" sz="1200" b="1" dirty="0">
              <a:solidFill>
                <a:srgbClr val="FFFF00"/>
              </a:solidFill>
            </a:endParaRPr>
          </a:p>
        </p:txBody>
      </p:sp>
      <p:sp>
        <p:nvSpPr>
          <p:cNvPr id="11" name="Chevron 10"/>
          <p:cNvSpPr/>
          <p:nvPr/>
        </p:nvSpPr>
        <p:spPr>
          <a:xfrm>
            <a:off x="2871741" y="2026577"/>
            <a:ext cx="1522213" cy="726159"/>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2" name="TextBox 11"/>
          <p:cNvSpPr txBox="1"/>
          <p:nvPr/>
        </p:nvSpPr>
        <p:spPr>
          <a:xfrm>
            <a:off x="3246547" y="2157652"/>
            <a:ext cx="899733" cy="461665"/>
          </a:xfrm>
          <a:prstGeom prst="rect">
            <a:avLst/>
          </a:prstGeom>
          <a:noFill/>
        </p:spPr>
        <p:txBody>
          <a:bodyPr wrap="none" rtlCol="0">
            <a:spAutoFit/>
          </a:bodyPr>
          <a:lstStyle/>
          <a:p>
            <a:r>
              <a:rPr lang="en-US" sz="1200" b="1" dirty="0" smtClean="0">
                <a:solidFill>
                  <a:srgbClr val="FFFF00"/>
                </a:solidFill>
              </a:rPr>
              <a:t>Replicated </a:t>
            </a:r>
          </a:p>
          <a:p>
            <a:r>
              <a:rPr lang="en-US" sz="1200" b="1" dirty="0" smtClean="0">
                <a:solidFill>
                  <a:srgbClr val="FFFF00"/>
                </a:solidFill>
              </a:rPr>
              <a:t>Field Trials </a:t>
            </a:r>
          </a:p>
        </p:txBody>
      </p:sp>
      <p:sp>
        <p:nvSpPr>
          <p:cNvPr id="14" name="Chevron 13"/>
          <p:cNvSpPr/>
          <p:nvPr/>
        </p:nvSpPr>
        <p:spPr>
          <a:xfrm>
            <a:off x="5847344" y="2026577"/>
            <a:ext cx="1425077" cy="733954"/>
          </a:xfrm>
          <a:prstGeom prst="chevr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5" name="TextBox 14"/>
          <p:cNvSpPr txBox="1"/>
          <p:nvPr/>
        </p:nvSpPr>
        <p:spPr>
          <a:xfrm>
            <a:off x="6153460" y="2260685"/>
            <a:ext cx="1118961" cy="276999"/>
          </a:xfrm>
          <a:prstGeom prst="rect">
            <a:avLst/>
          </a:prstGeom>
          <a:noFill/>
        </p:spPr>
        <p:txBody>
          <a:bodyPr wrap="none" rtlCol="0">
            <a:spAutoFit/>
          </a:bodyPr>
          <a:lstStyle/>
          <a:p>
            <a:r>
              <a:rPr lang="en-US" sz="1200" b="1" dirty="0" smtClean="0">
                <a:solidFill>
                  <a:srgbClr val="FFFF00"/>
                </a:solidFill>
              </a:rPr>
              <a:t>Commercialize</a:t>
            </a:r>
          </a:p>
        </p:txBody>
      </p:sp>
      <p:sp>
        <p:nvSpPr>
          <p:cNvPr id="16" name="Chevron 15"/>
          <p:cNvSpPr/>
          <p:nvPr/>
        </p:nvSpPr>
        <p:spPr>
          <a:xfrm>
            <a:off x="4073610" y="2026577"/>
            <a:ext cx="1205868" cy="726159"/>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7" name="TextBox 16"/>
          <p:cNvSpPr txBox="1"/>
          <p:nvPr/>
        </p:nvSpPr>
        <p:spPr>
          <a:xfrm>
            <a:off x="4393954" y="2266666"/>
            <a:ext cx="822469" cy="276999"/>
          </a:xfrm>
          <a:prstGeom prst="rect">
            <a:avLst/>
          </a:prstGeom>
          <a:noFill/>
        </p:spPr>
        <p:txBody>
          <a:bodyPr wrap="none" rtlCol="0">
            <a:spAutoFit/>
          </a:bodyPr>
          <a:lstStyle/>
          <a:p>
            <a:r>
              <a:rPr lang="en-US" sz="1200" b="1" dirty="0" err="1" smtClean="0">
                <a:solidFill>
                  <a:srgbClr val="FFFF00"/>
                </a:solidFill>
              </a:rPr>
              <a:t>Introgress</a:t>
            </a:r>
            <a:endParaRPr lang="en-US" sz="1200" b="1" dirty="0">
              <a:solidFill>
                <a:srgbClr val="FFFF00"/>
              </a:solidFill>
            </a:endParaRPr>
          </a:p>
        </p:txBody>
      </p:sp>
      <p:sp>
        <p:nvSpPr>
          <p:cNvPr id="18" name="Chevron 17"/>
          <p:cNvSpPr/>
          <p:nvPr/>
        </p:nvSpPr>
        <p:spPr>
          <a:xfrm>
            <a:off x="4968929" y="2026577"/>
            <a:ext cx="1205711" cy="733954"/>
          </a:xfrm>
          <a:prstGeom prst="chevr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9" name="TextBox 18"/>
          <p:cNvSpPr txBox="1"/>
          <p:nvPr/>
        </p:nvSpPr>
        <p:spPr>
          <a:xfrm>
            <a:off x="5352318" y="2265337"/>
            <a:ext cx="522322" cy="276999"/>
          </a:xfrm>
          <a:prstGeom prst="rect">
            <a:avLst/>
          </a:prstGeom>
          <a:noFill/>
        </p:spPr>
        <p:txBody>
          <a:bodyPr wrap="none" rtlCol="0">
            <a:spAutoFit/>
          </a:bodyPr>
          <a:lstStyle/>
          <a:p>
            <a:r>
              <a:rPr lang="en-US" sz="1200" b="1" dirty="0" smtClean="0">
                <a:solidFill>
                  <a:srgbClr val="FFFF00"/>
                </a:solidFill>
              </a:rPr>
              <a:t>METs</a:t>
            </a:r>
          </a:p>
        </p:txBody>
      </p:sp>
      <p:sp>
        <p:nvSpPr>
          <p:cNvPr id="20" name="TextBox 19"/>
          <p:cNvSpPr txBox="1"/>
          <p:nvPr/>
        </p:nvSpPr>
        <p:spPr>
          <a:xfrm>
            <a:off x="1371600" y="2256233"/>
            <a:ext cx="524246" cy="276999"/>
          </a:xfrm>
          <a:prstGeom prst="rect">
            <a:avLst/>
          </a:prstGeom>
          <a:noFill/>
        </p:spPr>
        <p:txBody>
          <a:bodyPr wrap="none" rtlCol="0">
            <a:spAutoFit/>
          </a:bodyPr>
          <a:lstStyle/>
          <a:p>
            <a:r>
              <a:rPr lang="en-US" sz="1200" b="1" dirty="0" smtClean="0">
                <a:solidFill>
                  <a:srgbClr val="FFFF00"/>
                </a:solidFill>
              </a:rPr>
              <a:t>Cross</a:t>
            </a:r>
            <a:endParaRPr lang="en-US" sz="1200" b="1" dirty="0">
              <a:solidFill>
                <a:srgbClr val="FFFF00"/>
              </a:solidFill>
            </a:endParaRPr>
          </a:p>
        </p:txBody>
      </p:sp>
      <p:sp>
        <p:nvSpPr>
          <p:cNvPr id="3" name="Curved Right Arrow 2"/>
          <p:cNvSpPr/>
          <p:nvPr/>
        </p:nvSpPr>
        <p:spPr bwMode="auto">
          <a:xfrm rot="5400000">
            <a:off x="2566231" y="405569"/>
            <a:ext cx="385418" cy="2774680"/>
          </a:xfrm>
          <a:prstGeom prst="curvedRight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omic Sans MS" pitchFamily="66" charset="0"/>
            </a:endParaRPr>
          </a:p>
        </p:txBody>
      </p:sp>
      <p:cxnSp>
        <p:nvCxnSpPr>
          <p:cNvPr id="27" name="Straight Connector 26"/>
          <p:cNvCxnSpPr/>
          <p:nvPr/>
        </p:nvCxnSpPr>
        <p:spPr bwMode="auto">
          <a:xfrm flipH="1">
            <a:off x="2294917" y="2747500"/>
            <a:ext cx="573502" cy="7134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4052122" y="2760530"/>
            <a:ext cx="94158" cy="70039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1" name="Can 30"/>
          <p:cNvSpPr/>
          <p:nvPr/>
        </p:nvSpPr>
        <p:spPr bwMode="auto">
          <a:xfrm rot="16200000">
            <a:off x="4888550" y="3432495"/>
            <a:ext cx="655747" cy="762000"/>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omic Sans MS" pitchFamily="66" charset="0"/>
            </a:endParaRPr>
          </a:p>
        </p:txBody>
      </p:sp>
      <p:sp>
        <p:nvSpPr>
          <p:cNvPr id="32" name="Can 31"/>
          <p:cNvSpPr/>
          <p:nvPr/>
        </p:nvSpPr>
        <p:spPr bwMode="auto">
          <a:xfrm rot="16200000">
            <a:off x="3533940" y="3446515"/>
            <a:ext cx="655747" cy="762000"/>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omic Sans MS" pitchFamily="66" charset="0"/>
            </a:endParaRPr>
          </a:p>
        </p:txBody>
      </p:sp>
      <p:sp>
        <p:nvSpPr>
          <p:cNvPr id="33" name="Can 32"/>
          <p:cNvSpPr/>
          <p:nvPr/>
        </p:nvSpPr>
        <p:spPr bwMode="auto">
          <a:xfrm rot="16200000">
            <a:off x="2940992" y="3446848"/>
            <a:ext cx="655747" cy="762000"/>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omic Sans MS" pitchFamily="66" charset="0"/>
            </a:endParaRPr>
          </a:p>
        </p:txBody>
      </p:sp>
      <p:sp>
        <p:nvSpPr>
          <p:cNvPr id="34" name="Can 33"/>
          <p:cNvSpPr/>
          <p:nvPr/>
        </p:nvSpPr>
        <p:spPr bwMode="auto">
          <a:xfrm rot="16200000">
            <a:off x="2339126" y="3446515"/>
            <a:ext cx="655747" cy="762000"/>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omic Sans MS" pitchFamily="66" charset="0"/>
            </a:endParaRPr>
          </a:p>
        </p:txBody>
      </p:sp>
      <p:cxnSp>
        <p:nvCxnSpPr>
          <p:cNvPr id="13" name="Straight Connector 12"/>
          <p:cNvCxnSpPr/>
          <p:nvPr/>
        </p:nvCxnSpPr>
        <p:spPr bwMode="auto">
          <a:xfrm>
            <a:off x="4968929" y="2760530"/>
            <a:ext cx="476159" cy="7003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H="1">
            <a:off x="4835423" y="2760530"/>
            <a:ext cx="133506" cy="700394"/>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16952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Outcomes from Redesigned Replicated Field Trials</a:t>
            </a:r>
          </a:p>
        </p:txBody>
      </p:sp>
      <p:pic>
        <p:nvPicPr>
          <p:cNvPr id="6" name="Picture 5" descr="Screen Shot 2017-06-04 at 10.55.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676400"/>
            <a:ext cx="5751872" cy="4114801"/>
          </a:xfrm>
          <a:prstGeom prst="rect">
            <a:avLst/>
          </a:prstGeom>
        </p:spPr>
      </p:pic>
      <p:sp>
        <p:nvSpPr>
          <p:cNvPr id="7" name="TextBox 6"/>
          <p:cNvSpPr txBox="1"/>
          <p:nvPr/>
        </p:nvSpPr>
        <p:spPr>
          <a:xfrm>
            <a:off x="5395342" y="6400800"/>
            <a:ext cx="3761060" cy="369332"/>
          </a:xfrm>
          <a:prstGeom prst="rect">
            <a:avLst/>
          </a:prstGeom>
          <a:noFill/>
        </p:spPr>
        <p:txBody>
          <a:bodyPr wrap="none" rtlCol="0">
            <a:spAutoFit/>
          </a:bodyPr>
          <a:lstStyle/>
          <a:p>
            <a:r>
              <a:rPr lang="en-US" sz="1800" dirty="0" err="1" smtClean="0">
                <a:latin typeface="+mn-lt"/>
              </a:rPr>
              <a:t>Byrum</a:t>
            </a:r>
            <a:r>
              <a:rPr lang="en-US" sz="1800" dirty="0">
                <a:latin typeface="+mn-lt"/>
              </a:rPr>
              <a:t> </a:t>
            </a:r>
            <a:r>
              <a:rPr lang="en-US" sz="1800" dirty="0" smtClean="0">
                <a:latin typeface="+mn-lt"/>
              </a:rPr>
              <a:t> et al, 2017. </a:t>
            </a:r>
            <a:r>
              <a:rPr lang="en-US" sz="1800" i="1" dirty="0" smtClean="0">
                <a:latin typeface="+mn-lt"/>
              </a:rPr>
              <a:t>Interfaces</a:t>
            </a:r>
            <a:endParaRPr lang="en-US" sz="1800" i="1" dirty="0">
              <a:latin typeface="+mn-lt"/>
            </a:endParaRPr>
          </a:p>
        </p:txBody>
      </p:sp>
    </p:spTree>
    <p:extLst>
      <p:ext uri="{BB962C8B-B14F-4D97-AF65-F5344CB8AC3E}">
        <p14:creationId xmlns:p14="http://schemas.microsoft.com/office/powerpoint/2010/main" val="25339152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Outcomes from Redesigned Replicated Field Trials</a:t>
            </a:r>
          </a:p>
        </p:txBody>
      </p:sp>
      <p:pic>
        <p:nvPicPr>
          <p:cNvPr id="5" name="Picture 4" descr="Screen Shot 2017-06-04 at 10.55.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752600"/>
            <a:ext cx="6190138" cy="4343400"/>
          </a:xfrm>
          <a:prstGeom prst="rect">
            <a:avLst/>
          </a:prstGeom>
        </p:spPr>
      </p:pic>
      <p:sp>
        <p:nvSpPr>
          <p:cNvPr id="6" name="TextBox 5"/>
          <p:cNvSpPr txBox="1"/>
          <p:nvPr/>
        </p:nvSpPr>
        <p:spPr>
          <a:xfrm>
            <a:off x="5382940" y="6353175"/>
            <a:ext cx="3761060" cy="369332"/>
          </a:xfrm>
          <a:prstGeom prst="rect">
            <a:avLst/>
          </a:prstGeom>
          <a:noFill/>
        </p:spPr>
        <p:txBody>
          <a:bodyPr wrap="none" rtlCol="0">
            <a:spAutoFit/>
          </a:bodyPr>
          <a:lstStyle/>
          <a:p>
            <a:r>
              <a:rPr lang="en-US" sz="1800" dirty="0" err="1" smtClean="0">
                <a:latin typeface="+mn-lt"/>
              </a:rPr>
              <a:t>Byrum</a:t>
            </a:r>
            <a:r>
              <a:rPr lang="en-US" sz="1800" dirty="0">
                <a:latin typeface="+mn-lt"/>
              </a:rPr>
              <a:t> </a:t>
            </a:r>
            <a:r>
              <a:rPr lang="en-US" sz="1800" dirty="0" smtClean="0">
                <a:latin typeface="+mn-lt"/>
              </a:rPr>
              <a:t> et al, 2017. </a:t>
            </a:r>
            <a:r>
              <a:rPr lang="en-US" sz="1800" i="1" dirty="0" smtClean="0">
                <a:latin typeface="+mn-lt"/>
              </a:rPr>
              <a:t>Interfaces</a:t>
            </a:r>
            <a:endParaRPr lang="en-US" sz="1800" i="1" dirty="0">
              <a:latin typeface="+mn-lt"/>
            </a:endParaRPr>
          </a:p>
        </p:txBody>
      </p:sp>
    </p:spTree>
    <p:extLst>
      <p:ext uri="{BB962C8B-B14F-4D97-AF65-F5344CB8AC3E}">
        <p14:creationId xmlns:p14="http://schemas.microsoft.com/office/powerpoint/2010/main" val="25722517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Outcomes from Redesigned Replicated Field </a:t>
            </a:r>
            <a:r>
              <a:rPr lang="en-US" sz="3600" dirty="0" smtClean="0"/>
              <a:t>Trials</a:t>
            </a:r>
            <a:endParaRPr lang="en-US" sz="3600" dirty="0"/>
          </a:p>
        </p:txBody>
      </p:sp>
      <p:pic>
        <p:nvPicPr>
          <p:cNvPr id="5" name="Picture 4" descr="Screen Shot 2017-06-04 at 10.56.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676400"/>
            <a:ext cx="5562600" cy="4280090"/>
          </a:xfrm>
          <a:prstGeom prst="rect">
            <a:avLst/>
          </a:prstGeom>
        </p:spPr>
      </p:pic>
      <p:sp>
        <p:nvSpPr>
          <p:cNvPr id="6" name="TextBox 5"/>
          <p:cNvSpPr txBox="1"/>
          <p:nvPr/>
        </p:nvSpPr>
        <p:spPr>
          <a:xfrm>
            <a:off x="5464092" y="6400800"/>
            <a:ext cx="3679908" cy="369332"/>
          </a:xfrm>
          <a:prstGeom prst="rect">
            <a:avLst/>
          </a:prstGeom>
          <a:noFill/>
        </p:spPr>
        <p:txBody>
          <a:bodyPr wrap="none" rtlCol="0">
            <a:spAutoFit/>
          </a:bodyPr>
          <a:lstStyle/>
          <a:p>
            <a:r>
              <a:rPr lang="en-US" sz="1800" dirty="0" err="1" smtClean="0">
                <a:latin typeface="+mn-lt"/>
              </a:rPr>
              <a:t>Byrum</a:t>
            </a:r>
            <a:r>
              <a:rPr lang="en-US" sz="1800" dirty="0">
                <a:latin typeface="+mn-lt"/>
              </a:rPr>
              <a:t> </a:t>
            </a:r>
            <a:r>
              <a:rPr lang="en-US" sz="1800" dirty="0" smtClean="0">
                <a:latin typeface="+mn-lt"/>
              </a:rPr>
              <a:t>et al, 2017. </a:t>
            </a:r>
            <a:r>
              <a:rPr lang="en-US" sz="1800" i="1" dirty="0" smtClean="0">
                <a:latin typeface="+mn-lt"/>
              </a:rPr>
              <a:t>Interfaces</a:t>
            </a:r>
            <a:endParaRPr lang="en-US" sz="1800" i="1" dirty="0">
              <a:latin typeface="+mn-lt"/>
            </a:endParaRPr>
          </a:p>
        </p:txBody>
      </p:sp>
    </p:spTree>
    <p:extLst>
      <p:ext uri="{BB962C8B-B14F-4D97-AF65-F5344CB8AC3E}">
        <p14:creationId xmlns:p14="http://schemas.microsoft.com/office/powerpoint/2010/main" val="30351189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Redesigning Plant </a:t>
            </a:r>
            <a:r>
              <a:rPr lang="en-US" sz="3600" dirty="0"/>
              <a:t>Breeding </a:t>
            </a:r>
            <a:r>
              <a:rPr lang="en-US" sz="3600" dirty="0" smtClean="0"/>
              <a:t>Systems: Motivation </a:t>
            </a:r>
            <a:endParaRPr lang="en-US" sz="3600" dirty="0"/>
          </a:p>
        </p:txBody>
      </p:sp>
      <p:graphicFrame>
        <p:nvGraphicFramePr>
          <p:cNvPr id="5" name="Chart 4"/>
          <p:cNvGraphicFramePr>
            <a:graphicFrameLocks/>
          </p:cNvGraphicFramePr>
          <p:nvPr>
            <p:extLst>
              <p:ext uri="{D42A27DB-BD31-4B8C-83A1-F6EECF244321}">
                <p14:modId xmlns:p14="http://schemas.microsoft.com/office/powerpoint/2010/main" val="1720762557"/>
              </p:ext>
            </p:extLst>
          </p:nvPr>
        </p:nvGraphicFramePr>
        <p:xfrm>
          <a:off x="4876800" y="1676400"/>
          <a:ext cx="3352800" cy="3479800"/>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Group 2"/>
          <p:cNvGrpSpPr/>
          <p:nvPr/>
        </p:nvGrpSpPr>
        <p:grpSpPr>
          <a:xfrm>
            <a:off x="381000" y="1777425"/>
            <a:ext cx="4133850" cy="3861375"/>
            <a:chOff x="381000" y="1777425"/>
            <a:chExt cx="4133850" cy="3861375"/>
          </a:xfrm>
        </p:grpSpPr>
        <p:graphicFrame>
          <p:nvGraphicFramePr>
            <p:cNvPr id="6" name="Chart 5"/>
            <p:cNvGraphicFramePr>
              <a:graphicFrameLocks/>
            </p:cNvGraphicFramePr>
            <p:nvPr>
              <p:extLst>
                <p:ext uri="{D42A27DB-BD31-4B8C-83A1-F6EECF244321}">
                  <p14:modId xmlns:p14="http://schemas.microsoft.com/office/powerpoint/2010/main" val="497106955"/>
                </p:ext>
              </p:extLst>
            </p:nvPr>
          </p:nvGraphicFramePr>
          <p:xfrm>
            <a:off x="381000" y="2209800"/>
            <a:ext cx="4133850" cy="3429000"/>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p:cNvSpPr txBox="1"/>
            <p:nvPr/>
          </p:nvSpPr>
          <p:spPr>
            <a:xfrm>
              <a:off x="1143000" y="1777425"/>
              <a:ext cx="3124200" cy="584775"/>
            </a:xfrm>
            <a:prstGeom prst="rect">
              <a:avLst/>
            </a:prstGeom>
            <a:noFill/>
          </p:spPr>
          <p:txBody>
            <a:bodyPr wrap="square" rtlCol="0">
              <a:spAutoFit/>
            </a:bodyPr>
            <a:lstStyle/>
            <a:p>
              <a:r>
                <a:rPr lang="en-US" sz="1600" b="1" dirty="0" smtClean="0">
                  <a:latin typeface="+mn-lt"/>
                </a:rPr>
                <a:t>Average Yield for Corn and Soybean</a:t>
              </a:r>
              <a:endParaRPr lang="en-US" sz="1600" b="1" dirty="0">
                <a:latin typeface="+mn-lt"/>
              </a:endParaRPr>
            </a:p>
          </p:txBody>
        </p:sp>
      </p:grpSp>
    </p:spTree>
    <p:extLst>
      <p:ext uri="{BB962C8B-B14F-4D97-AF65-F5344CB8AC3E}">
        <p14:creationId xmlns:p14="http://schemas.microsoft.com/office/powerpoint/2010/main" val="36866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772400" cy="990600"/>
          </a:xfrm>
        </p:spPr>
        <p:txBody>
          <a:bodyPr/>
          <a:lstStyle/>
          <a:p>
            <a:pPr algn="ctr"/>
            <a:r>
              <a:rPr lang="en-US" sz="3600" dirty="0" smtClean="0"/>
              <a:t>Is the Pipeline Cultivar Development Model Fundamentally Flawed?</a:t>
            </a:r>
            <a:endParaRPr lang="en-US" sz="3600" dirty="0"/>
          </a:p>
        </p:txBody>
      </p:sp>
      <p:grpSp>
        <p:nvGrpSpPr>
          <p:cNvPr id="4" name="Group 3"/>
          <p:cNvGrpSpPr/>
          <p:nvPr/>
        </p:nvGrpSpPr>
        <p:grpSpPr>
          <a:xfrm>
            <a:off x="1371600" y="1600200"/>
            <a:ext cx="5900821" cy="1160331"/>
            <a:chOff x="1371600" y="1600200"/>
            <a:chExt cx="5900821" cy="1160331"/>
          </a:xfrm>
        </p:grpSpPr>
        <p:sp>
          <p:nvSpPr>
            <p:cNvPr id="8" name="Pentagon 7"/>
            <p:cNvSpPr/>
            <p:nvPr/>
          </p:nvSpPr>
          <p:spPr>
            <a:xfrm>
              <a:off x="1413766" y="2026577"/>
              <a:ext cx="613326" cy="733953"/>
            </a:xfrm>
            <a:prstGeom prst="homePlate">
              <a:avLst>
                <a:gd name="adj" fmla="val 5952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 name="Chevron 8"/>
            <p:cNvSpPr/>
            <p:nvPr/>
          </p:nvSpPr>
          <p:spPr>
            <a:xfrm>
              <a:off x="1734599" y="2026577"/>
              <a:ext cx="1439108" cy="733954"/>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0" name="TextBox 9"/>
            <p:cNvSpPr txBox="1"/>
            <p:nvPr/>
          </p:nvSpPr>
          <p:spPr>
            <a:xfrm>
              <a:off x="2072636" y="2063873"/>
              <a:ext cx="878830" cy="646331"/>
            </a:xfrm>
            <a:prstGeom prst="rect">
              <a:avLst/>
            </a:prstGeom>
            <a:noFill/>
          </p:spPr>
          <p:txBody>
            <a:bodyPr wrap="none" rtlCol="0">
              <a:spAutoFit/>
            </a:bodyPr>
            <a:lstStyle/>
            <a:p>
              <a:r>
                <a:rPr lang="en-US" sz="1200" b="1" dirty="0" smtClean="0">
                  <a:solidFill>
                    <a:srgbClr val="FFFF00"/>
                  </a:solidFill>
                </a:rPr>
                <a:t>Develop </a:t>
              </a:r>
            </a:p>
            <a:p>
              <a:r>
                <a:rPr lang="en-US" sz="1200" b="1" dirty="0" smtClean="0">
                  <a:solidFill>
                    <a:srgbClr val="FFFF00"/>
                  </a:solidFill>
                </a:rPr>
                <a:t>Replicable </a:t>
              </a:r>
            </a:p>
            <a:p>
              <a:r>
                <a:rPr lang="en-US" sz="1200" b="1" dirty="0" smtClean="0">
                  <a:solidFill>
                    <a:srgbClr val="FFFF00"/>
                  </a:solidFill>
                </a:rPr>
                <a:t>Genotypes</a:t>
              </a:r>
              <a:endParaRPr lang="en-US" sz="1200" b="1" dirty="0">
                <a:solidFill>
                  <a:srgbClr val="FFFF00"/>
                </a:solidFill>
              </a:endParaRPr>
            </a:p>
          </p:txBody>
        </p:sp>
        <p:sp>
          <p:nvSpPr>
            <p:cNvPr id="11" name="Chevron 10"/>
            <p:cNvSpPr/>
            <p:nvPr/>
          </p:nvSpPr>
          <p:spPr>
            <a:xfrm>
              <a:off x="2871741" y="2026577"/>
              <a:ext cx="1522213" cy="726159"/>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2" name="TextBox 11"/>
            <p:cNvSpPr txBox="1"/>
            <p:nvPr/>
          </p:nvSpPr>
          <p:spPr>
            <a:xfrm>
              <a:off x="3246547" y="2157652"/>
              <a:ext cx="899733" cy="461665"/>
            </a:xfrm>
            <a:prstGeom prst="rect">
              <a:avLst/>
            </a:prstGeom>
            <a:noFill/>
          </p:spPr>
          <p:txBody>
            <a:bodyPr wrap="none" rtlCol="0">
              <a:spAutoFit/>
            </a:bodyPr>
            <a:lstStyle/>
            <a:p>
              <a:r>
                <a:rPr lang="en-US" sz="1200" b="1" dirty="0" smtClean="0">
                  <a:solidFill>
                    <a:srgbClr val="FFFF00"/>
                  </a:solidFill>
                </a:rPr>
                <a:t>Replicated </a:t>
              </a:r>
            </a:p>
            <a:p>
              <a:r>
                <a:rPr lang="en-US" sz="1200" b="1" dirty="0" smtClean="0">
                  <a:solidFill>
                    <a:srgbClr val="FFFF00"/>
                  </a:solidFill>
                </a:rPr>
                <a:t>Field Trials </a:t>
              </a:r>
            </a:p>
          </p:txBody>
        </p:sp>
        <p:sp>
          <p:nvSpPr>
            <p:cNvPr id="14" name="Chevron 13"/>
            <p:cNvSpPr/>
            <p:nvPr/>
          </p:nvSpPr>
          <p:spPr>
            <a:xfrm>
              <a:off x="5847344" y="2026577"/>
              <a:ext cx="1425077" cy="733954"/>
            </a:xfrm>
            <a:prstGeom prst="chevr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5" name="TextBox 14"/>
            <p:cNvSpPr txBox="1"/>
            <p:nvPr/>
          </p:nvSpPr>
          <p:spPr>
            <a:xfrm>
              <a:off x="6153460" y="2260685"/>
              <a:ext cx="1118961" cy="276999"/>
            </a:xfrm>
            <a:prstGeom prst="rect">
              <a:avLst/>
            </a:prstGeom>
            <a:noFill/>
          </p:spPr>
          <p:txBody>
            <a:bodyPr wrap="none" rtlCol="0">
              <a:spAutoFit/>
            </a:bodyPr>
            <a:lstStyle/>
            <a:p>
              <a:r>
                <a:rPr lang="en-US" sz="1200" b="1" dirty="0" smtClean="0">
                  <a:solidFill>
                    <a:srgbClr val="FFFF00"/>
                  </a:solidFill>
                </a:rPr>
                <a:t>Commercialize</a:t>
              </a:r>
            </a:p>
          </p:txBody>
        </p:sp>
        <p:sp>
          <p:nvSpPr>
            <p:cNvPr id="16" name="Chevron 15"/>
            <p:cNvSpPr/>
            <p:nvPr/>
          </p:nvSpPr>
          <p:spPr>
            <a:xfrm>
              <a:off x="4073610" y="2026577"/>
              <a:ext cx="1205868" cy="726159"/>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7" name="TextBox 16"/>
            <p:cNvSpPr txBox="1"/>
            <p:nvPr/>
          </p:nvSpPr>
          <p:spPr>
            <a:xfrm>
              <a:off x="4393954" y="2266666"/>
              <a:ext cx="822469" cy="276999"/>
            </a:xfrm>
            <a:prstGeom prst="rect">
              <a:avLst/>
            </a:prstGeom>
            <a:noFill/>
          </p:spPr>
          <p:txBody>
            <a:bodyPr wrap="none" rtlCol="0">
              <a:spAutoFit/>
            </a:bodyPr>
            <a:lstStyle/>
            <a:p>
              <a:r>
                <a:rPr lang="en-US" sz="1200" b="1" dirty="0" err="1" smtClean="0">
                  <a:solidFill>
                    <a:srgbClr val="FFFF00"/>
                  </a:solidFill>
                </a:rPr>
                <a:t>Introgress</a:t>
              </a:r>
              <a:endParaRPr lang="en-US" sz="1200" b="1" dirty="0">
                <a:solidFill>
                  <a:srgbClr val="FFFF00"/>
                </a:solidFill>
              </a:endParaRPr>
            </a:p>
          </p:txBody>
        </p:sp>
        <p:sp>
          <p:nvSpPr>
            <p:cNvPr id="18" name="Chevron 17"/>
            <p:cNvSpPr/>
            <p:nvPr/>
          </p:nvSpPr>
          <p:spPr>
            <a:xfrm>
              <a:off x="4968929" y="2026577"/>
              <a:ext cx="1205711" cy="733954"/>
            </a:xfrm>
            <a:prstGeom prst="chevr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9" name="TextBox 18"/>
            <p:cNvSpPr txBox="1"/>
            <p:nvPr/>
          </p:nvSpPr>
          <p:spPr>
            <a:xfrm>
              <a:off x="5352318" y="2265337"/>
              <a:ext cx="522322" cy="276999"/>
            </a:xfrm>
            <a:prstGeom prst="rect">
              <a:avLst/>
            </a:prstGeom>
            <a:noFill/>
          </p:spPr>
          <p:txBody>
            <a:bodyPr wrap="none" rtlCol="0">
              <a:spAutoFit/>
            </a:bodyPr>
            <a:lstStyle/>
            <a:p>
              <a:r>
                <a:rPr lang="en-US" sz="1200" b="1" dirty="0" smtClean="0">
                  <a:solidFill>
                    <a:srgbClr val="FFFF00"/>
                  </a:solidFill>
                </a:rPr>
                <a:t>METs</a:t>
              </a:r>
            </a:p>
          </p:txBody>
        </p:sp>
        <p:sp>
          <p:nvSpPr>
            <p:cNvPr id="20" name="TextBox 19"/>
            <p:cNvSpPr txBox="1"/>
            <p:nvPr/>
          </p:nvSpPr>
          <p:spPr>
            <a:xfrm>
              <a:off x="1371600" y="2256233"/>
              <a:ext cx="524246" cy="276999"/>
            </a:xfrm>
            <a:prstGeom prst="rect">
              <a:avLst/>
            </a:prstGeom>
            <a:noFill/>
          </p:spPr>
          <p:txBody>
            <a:bodyPr wrap="none" rtlCol="0">
              <a:spAutoFit/>
            </a:bodyPr>
            <a:lstStyle/>
            <a:p>
              <a:r>
                <a:rPr lang="en-US" sz="1200" b="1" dirty="0" smtClean="0">
                  <a:solidFill>
                    <a:srgbClr val="FFFF00"/>
                  </a:solidFill>
                </a:rPr>
                <a:t>Cross</a:t>
              </a:r>
              <a:endParaRPr lang="en-US" sz="1200" b="1" dirty="0">
                <a:solidFill>
                  <a:srgbClr val="FFFF00"/>
                </a:solidFill>
              </a:endParaRPr>
            </a:p>
          </p:txBody>
        </p:sp>
        <p:sp>
          <p:nvSpPr>
            <p:cNvPr id="3" name="Curved Right Arrow 2"/>
            <p:cNvSpPr/>
            <p:nvPr/>
          </p:nvSpPr>
          <p:spPr bwMode="auto">
            <a:xfrm rot="5400000">
              <a:off x="2566231" y="405569"/>
              <a:ext cx="385418" cy="2774680"/>
            </a:xfrm>
            <a:prstGeom prst="curvedRight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omic Sans MS" pitchFamily="66" charset="0"/>
              </a:endParaRPr>
            </a:p>
          </p:txBody>
        </p:sp>
      </p:grpSp>
      <p:grpSp>
        <p:nvGrpSpPr>
          <p:cNvPr id="7" name="Group 6"/>
          <p:cNvGrpSpPr/>
          <p:nvPr/>
        </p:nvGrpSpPr>
        <p:grpSpPr>
          <a:xfrm>
            <a:off x="685800" y="2895600"/>
            <a:ext cx="6596146" cy="3922931"/>
            <a:chOff x="685800" y="2895600"/>
            <a:chExt cx="6596146" cy="3922931"/>
          </a:xfrm>
        </p:grpSpPr>
        <p:sp>
          <p:nvSpPr>
            <p:cNvPr id="5" name="TextBox 4"/>
            <p:cNvSpPr txBox="1"/>
            <p:nvPr/>
          </p:nvSpPr>
          <p:spPr>
            <a:xfrm>
              <a:off x="685800" y="6172200"/>
              <a:ext cx="3959545" cy="646331"/>
            </a:xfrm>
            <a:prstGeom prst="rect">
              <a:avLst/>
            </a:prstGeom>
            <a:noFill/>
          </p:spPr>
          <p:txBody>
            <a:bodyPr wrap="none" rtlCol="0">
              <a:spAutoFit/>
            </a:bodyPr>
            <a:lstStyle/>
            <a:p>
              <a:r>
                <a:rPr lang="en-US" sz="1800" dirty="0" smtClean="0">
                  <a:latin typeface="+mn-lt"/>
                </a:rPr>
                <a:t>Gaynor et al 2017. </a:t>
              </a:r>
              <a:r>
                <a:rPr lang="en-US" sz="1800" i="1" dirty="0" smtClean="0">
                  <a:latin typeface="+mn-lt"/>
                </a:rPr>
                <a:t>Crop Science</a:t>
              </a:r>
            </a:p>
            <a:p>
              <a:r>
                <a:rPr lang="en-US" sz="1800" dirty="0" err="1" smtClean="0">
                  <a:latin typeface="+mn-lt"/>
                </a:rPr>
                <a:t>Goranc</a:t>
              </a:r>
              <a:r>
                <a:rPr lang="en-US" sz="1800" dirty="0" smtClean="0">
                  <a:latin typeface="+mn-lt"/>
                </a:rPr>
                <a:t> et al, 2018. </a:t>
              </a:r>
              <a:r>
                <a:rPr lang="en-US" sz="1800" i="1" dirty="0" smtClean="0">
                  <a:latin typeface="+mn-lt"/>
                </a:rPr>
                <a:t>TAG</a:t>
              </a:r>
              <a:endParaRPr lang="en-US" sz="1800" i="1" dirty="0">
                <a:latin typeface="+mn-lt"/>
              </a:endParaRPr>
            </a:p>
          </p:txBody>
        </p:sp>
        <p:sp>
          <p:nvSpPr>
            <p:cNvPr id="48" name="Chevron 47"/>
            <p:cNvSpPr/>
            <p:nvPr/>
          </p:nvSpPr>
          <p:spPr>
            <a:xfrm>
              <a:off x="1782762" y="3476814"/>
              <a:ext cx="1142020" cy="466443"/>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49" name="TextBox 48"/>
            <p:cNvSpPr txBox="1"/>
            <p:nvPr/>
          </p:nvSpPr>
          <p:spPr>
            <a:xfrm>
              <a:off x="1940492" y="3512105"/>
              <a:ext cx="914096" cy="461665"/>
            </a:xfrm>
            <a:prstGeom prst="rect">
              <a:avLst/>
            </a:prstGeom>
            <a:noFill/>
          </p:spPr>
          <p:txBody>
            <a:bodyPr wrap="none" rtlCol="0">
              <a:spAutoFit/>
            </a:bodyPr>
            <a:lstStyle/>
            <a:p>
              <a:r>
                <a:rPr lang="en-US" sz="1200" b="1" dirty="0" smtClean="0">
                  <a:solidFill>
                    <a:srgbClr val="FFFF00"/>
                  </a:solidFill>
                </a:rPr>
                <a:t> Replicable </a:t>
              </a:r>
            </a:p>
            <a:p>
              <a:r>
                <a:rPr lang="en-US" sz="1200" b="1" dirty="0" smtClean="0">
                  <a:solidFill>
                    <a:srgbClr val="FFFF00"/>
                  </a:solidFill>
                </a:rPr>
                <a:t>Genotypes</a:t>
              </a:r>
              <a:endParaRPr lang="en-US" sz="1200" b="1" dirty="0">
                <a:solidFill>
                  <a:srgbClr val="FFFF00"/>
                </a:solidFill>
              </a:endParaRPr>
            </a:p>
          </p:txBody>
        </p:sp>
        <p:sp>
          <p:nvSpPr>
            <p:cNvPr id="50" name="Chevron 49"/>
            <p:cNvSpPr/>
            <p:nvPr/>
          </p:nvSpPr>
          <p:spPr>
            <a:xfrm>
              <a:off x="2713840" y="3476815"/>
              <a:ext cx="1166834" cy="477383"/>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51" name="TextBox 50"/>
            <p:cNvSpPr txBox="1"/>
            <p:nvPr/>
          </p:nvSpPr>
          <p:spPr>
            <a:xfrm>
              <a:off x="2908504" y="3580126"/>
              <a:ext cx="899733" cy="276999"/>
            </a:xfrm>
            <a:prstGeom prst="rect">
              <a:avLst/>
            </a:prstGeom>
            <a:noFill/>
          </p:spPr>
          <p:txBody>
            <a:bodyPr wrap="none" rtlCol="0">
              <a:spAutoFit/>
            </a:bodyPr>
            <a:lstStyle/>
            <a:p>
              <a:r>
                <a:rPr lang="en-US" sz="1200" b="1" dirty="0" smtClean="0">
                  <a:solidFill>
                    <a:srgbClr val="FFFF00"/>
                  </a:solidFill>
                </a:rPr>
                <a:t>Field Trials </a:t>
              </a:r>
            </a:p>
          </p:txBody>
        </p:sp>
        <p:sp>
          <p:nvSpPr>
            <p:cNvPr id="52" name="Chevron 51"/>
            <p:cNvSpPr/>
            <p:nvPr/>
          </p:nvSpPr>
          <p:spPr>
            <a:xfrm>
              <a:off x="5856869" y="3358898"/>
              <a:ext cx="1425077" cy="733954"/>
            </a:xfrm>
            <a:prstGeom prst="chevr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53" name="TextBox 52"/>
            <p:cNvSpPr txBox="1"/>
            <p:nvPr/>
          </p:nvSpPr>
          <p:spPr>
            <a:xfrm>
              <a:off x="6162985" y="3593006"/>
              <a:ext cx="1118961" cy="276999"/>
            </a:xfrm>
            <a:prstGeom prst="rect">
              <a:avLst/>
            </a:prstGeom>
            <a:noFill/>
          </p:spPr>
          <p:txBody>
            <a:bodyPr wrap="none" rtlCol="0">
              <a:spAutoFit/>
            </a:bodyPr>
            <a:lstStyle/>
            <a:p>
              <a:r>
                <a:rPr lang="en-US" sz="1200" b="1" dirty="0" smtClean="0">
                  <a:solidFill>
                    <a:srgbClr val="FFFF00"/>
                  </a:solidFill>
                </a:rPr>
                <a:t>Commercialize</a:t>
              </a:r>
            </a:p>
          </p:txBody>
        </p:sp>
        <p:sp>
          <p:nvSpPr>
            <p:cNvPr id="54" name="Chevron 53"/>
            <p:cNvSpPr/>
            <p:nvPr/>
          </p:nvSpPr>
          <p:spPr>
            <a:xfrm>
              <a:off x="3954378" y="3476814"/>
              <a:ext cx="1006138" cy="477384"/>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55" name="TextBox 54"/>
            <p:cNvSpPr txBox="1"/>
            <p:nvPr/>
          </p:nvSpPr>
          <p:spPr>
            <a:xfrm>
              <a:off x="4118885" y="3571535"/>
              <a:ext cx="822469" cy="276999"/>
            </a:xfrm>
            <a:prstGeom prst="rect">
              <a:avLst/>
            </a:prstGeom>
            <a:noFill/>
          </p:spPr>
          <p:txBody>
            <a:bodyPr wrap="none" rtlCol="0">
              <a:spAutoFit/>
            </a:bodyPr>
            <a:lstStyle/>
            <a:p>
              <a:r>
                <a:rPr lang="en-US" sz="1200" b="1" dirty="0" err="1" smtClean="0">
                  <a:solidFill>
                    <a:srgbClr val="FFFF00"/>
                  </a:solidFill>
                </a:rPr>
                <a:t>Introgress</a:t>
              </a:r>
              <a:endParaRPr lang="en-US" sz="1200" b="1" dirty="0">
                <a:solidFill>
                  <a:srgbClr val="FFFF00"/>
                </a:solidFill>
              </a:endParaRPr>
            </a:p>
          </p:txBody>
        </p:sp>
        <p:sp>
          <p:nvSpPr>
            <p:cNvPr id="56" name="Chevron 55"/>
            <p:cNvSpPr/>
            <p:nvPr/>
          </p:nvSpPr>
          <p:spPr>
            <a:xfrm>
              <a:off x="4978454" y="3358898"/>
              <a:ext cx="1205711" cy="733954"/>
            </a:xfrm>
            <a:prstGeom prst="chevr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57" name="TextBox 56"/>
            <p:cNvSpPr txBox="1"/>
            <p:nvPr/>
          </p:nvSpPr>
          <p:spPr>
            <a:xfrm>
              <a:off x="5361843" y="3597658"/>
              <a:ext cx="522322" cy="276999"/>
            </a:xfrm>
            <a:prstGeom prst="rect">
              <a:avLst/>
            </a:prstGeom>
            <a:noFill/>
          </p:spPr>
          <p:txBody>
            <a:bodyPr wrap="none" rtlCol="0">
              <a:spAutoFit/>
            </a:bodyPr>
            <a:lstStyle/>
            <a:p>
              <a:r>
                <a:rPr lang="en-US" sz="1200" b="1" dirty="0" smtClean="0">
                  <a:solidFill>
                    <a:srgbClr val="FFFF00"/>
                  </a:solidFill>
                </a:rPr>
                <a:t>METs</a:t>
              </a:r>
            </a:p>
          </p:txBody>
        </p:sp>
        <p:sp>
          <p:nvSpPr>
            <p:cNvPr id="58" name="Curved Right Arrow 57"/>
            <p:cNvSpPr/>
            <p:nvPr/>
          </p:nvSpPr>
          <p:spPr bwMode="auto">
            <a:xfrm rot="5400000">
              <a:off x="2201345" y="2117545"/>
              <a:ext cx="394731" cy="1950841"/>
            </a:xfrm>
            <a:prstGeom prst="curvedRightArrow">
              <a:avLst/>
            </a:prstGeom>
            <a:noFill/>
            <a:ln w="9525" cap="flat" cmpd="sng" algn="ctr">
              <a:solidFill>
                <a:schemeClr val="tx1"/>
              </a:solidFill>
              <a:prstDash val="sys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omic Sans MS" pitchFamily="66" charset="0"/>
              </a:endParaRPr>
            </a:p>
          </p:txBody>
        </p:sp>
        <p:sp>
          <p:nvSpPr>
            <p:cNvPr id="59" name="Curved Right Arrow 58"/>
            <p:cNvSpPr/>
            <p:nvPr/>
          </p:nvSpPr>
          <p:spPr bwMode="auto">
            <a:xfrm rot="5400000">
              <a:off x="978357" y="3124302"/>
              <a:ext cx="385418" cy="818131"/>
            </a:xfrm>
            <a:prstGeom prst="curvedRightArrow">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omic Sans MS" pitchFamily="66" charset="0"/>
              </a:endParaRPr>
            </a:p>
          </p:txBody>
        </p:sp>
        <p:sp>
          <p:nvSpPr>
            <p:cNvPr id="60" name="Curved Right Arrow 59"/>
            <p:cNvSpPr/>
            <p:nvPr/>
          </p:nvSpPr>
          <p:spPr bwMode="auto">
            <a:xfrm rot="16200000">
              <a:off x="1021872" y="3543603"/>
              <a:ext cx="385418" cy="818131"/>
            </a:xfrm>
            <a:prstGeom prst="curvedRightArrow">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omic Sans MS" pitchFamily="66" charset="0"/>
              </a:endParaRPr>
            </a:p>
          </p:txBody>
        </p:sp>
        <p:sp>
          <p:nvSpPr>
            <p:cNvPr id="61" name="TextBox 60"/>
            <p:cNvSpPr txBox="1"/>
            <p:nvPr/>
          </p:nvSpPr>
          <p:spPr>
            <a:xfrm>
              <a:off x="887353" y="3541209"/>
              <a:ext cx="700833" cy="400110"/>
            </a:xfrm>
            <a:prstGeom prst="rect">
              <a:avLst/>
            </a:prstGeom>
            <a:noFill/>
          </p:spPr>
          <p:txBody>
            <a:bodyPr wrap="none" rtlCol="0">
              <a:spAutoFit/>
            </a:bodyPr>
            <a:lstStyle/>
            <a:p>
              <a:r>
                <a:rPr lang="en-US" sz="2000" b="1" dirty="0" smtClean="0">
                  <a:solidFill>
                    <a:srgbClr val="FF0000"/>
                  </a:solidFill>
                </a:rPr>
                <a:t>RGS</a:t>
              </a:r>
              <a:endParaRPr lang="en-US" sz="2000" b="1" dirty="0">
                <a:solidFill>
                  <a:srgbClr val="FF0000"/>
                </a:solidFill>
              </a:endParaRPr>
            </a:p>
          </p:txBody>
        </p:sp>
      </p:grpSp>
    </p:spTree>
    <p:extLst>
      <p:ext uri="{BB962C8B-B14F-4D97-AF65-F5344CB8AC3E}">
        <p14:creationId xmlns:p14="http://schemas.microsoft.com/office/powerpoint/2010/main" val="395397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smtClean="0">
                <a:solidFill>
                  <a:srgbClr val="FF0000"/>
                </a:solidFill>
              </a:rPr>
              <a:t>RGS</a:t>
            </a:r>
            <a:r>
              <a:rPr lang="en-US" sz="3200" dirty="0" smtClean="0"/>
              <a:t> Encounters the Trade-offs of Recurrent Phenotypic Selection </a:t>
            </a:r>
            <a:r>
              <a:rPr lang="en-US" sz="3200" dirty="0" smtClean="0">
                <a:solidFill>
                  <a:srgbClr val="FF0000"/>
                </a:solidFill>
              </a:rPr>
              <a:t>Faster</a:t>
            </a:r>
            <a:endParaRPr lang="en-US" sz="3200" dirty="0">
              <a:solidFill>
                <a:srgbClr val="FF0000"/>
              </a:solidFill>
            </a:endParaRPr>
          </a:p>
        </p:txBody>
      </p:sp>
      <p:sp>
        <p:nvSpPr>
          <p:cNvPr id="5" name="Content Placeholder 4"/>
          <p:cNvSpPr>
            <a:spLocks noGrp="1"/>
          </p:cNvSpPr>
          <p:nvPr>
            <p:ph idx="1"/>
          </p:nvPr>
        </p:nvSpPr>
        <p:spPr>
          <a:xfrm>
            <a:off x="609600" y="1905000"/>
            <a:ext cx="8001000" cy="3352800"/>
          </a:xfrm>
        </p:spPr>
        <p:txBody>
          <a:bodyPr/>
          <a:lstStyle/>
          <a:p>
            <a:pPr marL="0" indent="0">
              <a:spcBef>
                <a:spcPts val="600"/>
              </a:spcBef>
              <a:spcAft>
                <a:spcPts val="600"/>
              </a:spcAft>
              <a:buNone/>
            </a:pPr>
            <a:r>
              <a:rPr lang="en-US" sz="2400" dirty="0" smtClean="0">
                <a:solidFill>
                  <a:srgbClr val="003399"/>
                </a:solidFill>
              </a:rPr>
              <a:t>Recurrent selection will encounter limits to genetic gain that are less than the full genetic potential available in the founders (Robertson, 1960; Hill and Robertson, 1968).</a:t>
            </a:r>
          </a:p>
          <a:p>
            <a:pPr marL="0" indent="0">
              <a:spcBef>
                <a:spcPts val="600"/>
              </a:spcBef>
              <a:spcAft>
                <a:spcPts val="600"/>
              </a:spcAft>
              <a:buNone/>
            </a:pPr>
            <a:r>
              <a:rPr lang="en-US" sz="2400" dirty="0" smtClean="0">
                <a:solidFill>
                  <a:srgbClr val="003399"/>
                </a:solidFill>
              </a:rPr>
              <a:t>What is the appropriate balance between maintaining genetic diversity (minimizing inbreeding) and maximizing response to selection?</a:t>
            </a:r>
            <a:endParaRPr lang="en-US" sz="2400" dirty="0">
              <a:solidFill>
                <a:srgbClr val="003399"/>
              </a:solidFill>
            </a:endParaRPr>
          </a:p>
        </p:txBody>
      </p:sp>
    </p:spTree>
    <p:extLst>
      <p:ext uri="{BB962C8B-B14F-4D97-AF65-F5344CB8AC3E}">
        <p14:creationId xmlns:p14="http://schemas.microsoft.com/office/powerpoint/2010/main" val="20540760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33182" y="3886957"/>
            <a:ext cx="2887343" cy="954107"/>
          </a:xfrm>
          <a:prstGeom prst="rect">
            <a:avLst/>
          </a:prstGeom>
          <a:noFill/>
          <a:ln>
            <a:solidFill>
              <a:schemeClr val="tx1"/>
            </a:solidFill>
          </a:ln>
        </p:spPr>
        <p:txBody>
          <a:bodyPr wrap="square" rtlCol="0">
            <a:spAutoFit/>
          </a:bodyPr>
          <a:lstStyle/>
          <a:p>
            <a:pPr algn="ctr"/>
            <a:r>
              <a:rPr lang="en-US" sz="1400" dirty="0" smtClean="0">
                <a:latin typeface="+mn-lt"/>
                <a:cs typeface="Times New Roman" panose="02020603050405020304" pitchFamily="18" charset="0"/>
              </a:rPr>
              <a:t>21 </a:t>
            </a:r>
            <a:r>
              <a:rPr lang="en-US" sz="1400" dirty="0">
                <a:latin typeface="+mn-lt"/>
                <a:cs typeface="Times New Roman" panose="02020603050405020304" pitchFamily="18" charset="0"/>
              </a:rPr>
              <a:t>Soybean Founders adapted to MZ </a:t>
            </a:r>
            <a:r>
              <a:rPr lang="en-US" sz="1400" dirty="0" smtClean="0">
                <a:latin typeface="+mn-lt"/>
                <a:cs typeface="Times New Roman" panose="02020603050405020304" pitchFamily="18" charset="0"/>
              </a:rPr>
              <a:t>III</a:t>
            </a:r>
          </a:p>
          <a:p>
            <a:pPr algn="ctr"/>
            <a:r>
              <a:rPr lang="en-US" sz="1400" dirty="0" smtClean="0">
                <a:latin typeface="+mn-lt"/>
                <a:cs typeface="Times New Roman" panose="02020603050405020304" pitchFamily="18" charset="0"/>
              </a:rPr>
              <a:t>400 </a:t>
            </a:r>
            <a:r>
              <a:rPr lang="en-US" sz="1400" dirty="0">
                <a:latin typeface="+mn-lt"/>
                <a:cs typeface="Times New Roman" panose="02020603050405020304" pitchFamily="18" charset="0"/>
              </a:rPr>
              <a:t>QTL </a:t>
            </a:r>
            <a:r>
              <a:rPr lang="en-US" sz="1400" dirty="0" smtClean="0">
                <a:latin typeface="+mn-lt"/>
                <a:cs typeface="Times New Roman" panose="02020603050405020304" pitchFamily="18" charset="0"/>
              </a:rPr>
              <a:t>, Vg/</a:t>
            </a:r>
            <a:r>
              <a:rPr lang="en-US" sz="1400" dirty="0" err="1" smtClean="0">
                <a:latin typeface="+mn-lt"/>
                <a:cs typeface="Times New Roman" panose="02020603050405020304" pitchFamily="18" charset="0"/>
              </a:rPr>
              <a:t>Vp</a:t>
            </a:r>
            <a:r>
              <a:rPr lang="en-US" sz="1400" dirty="0" smtClean="0">
                <a:latin typeface="+mn-lt"/>
                <a:cs typeface="Times New Roman" panose="02020603050405020304" pitchFamily="18" charset="0"/>
              </a:rPr>
              <a:t> = 0.7, </a:t>
            </a:r>
          </a:p>
          <a:p>
            <a:pPr algn="ctr"/>
            <a:r>
              <a:rPr lang="en-US" sz="1400" dirty="0" smtClean="0">
                <a:cs typeface="Times New Roman" panose="02020603050405020304" pitchFamily="18" charset="0"/>
              </a:rPr>
              <a:t>10</a:t>
            </a:r>
            <a:r>
              <a:rPr lang="en-US" sz="1400" dirty="0">
                <a:cs typeface="Times New Roman" panose="02020603050405020304" pitchFamily="18" charset="0"/>
              </a:rPr>
              <a:t>% </a:t>
            </a:r>
            <a:r>
              <a:rPr lang="en-US" sz="1400" dirty="0" smtClean="0">
                <a:cs typeface="Times New Roman" panose="02020603050405020304" pitchFamily="18" charset="0"/>
              </a:rPr>
              <a:t>Selected</a:t>
            </a:r>
            <a:endParaRPr lang="en-US" sz="1400" dirty="0">
              <a:latin typeface="+mn-lt"/>
              <a:cs typeface="Times New Roman" panose="02020603050405020304" pitchFamily="18" charset="0"/>
            </a:endParaRPr>
          </a:p>
        </p:txBody>
      </p:sp>
      <p:sp>
        <p:nvSpPr>
          <p:cNvPr id="4" name="Slide Number Placeholder 3"/>
          <p:cNvSpPr>
            <a:spLocks noGrp="1"/>
          </p:cNvSpPr>
          <p:nvPr>
            <p:ph type="sldNum" sz="quarter" idx="4294967295"/>
          </p:nvPr>
        </p:nvSpPr>
        <p:spPr>
          <a:xfrm>
            <a:off x="8396057" y="5744408"/>
            <a:ext cx="719079" cy="255213"/>
          </a:xfrm>
          <a:prstGeom prst="rect">
            <a:avLst/>
          </a:prstGeom>
        </p:spPr>
        <p:txBody>
          <a:bodyPr/>
          <a:lstStyle/>
          <a:p>
            <a:fld id="{3AC4A645-4AD5-4ED8-9D0F-A48C75E46062}" type="slidenum">
              <a:rPr lang="en-US" smtClean="0"/>
              <a:t>22</a:t>
            </a:fld>
            <a:endParaRPr lang="en-US"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6498" t="8663" r="27499" b="-670"/>
          <a:stretch/>
        </p:blipFill>
        <p:spPr>
          <a:xfrm>
            <a:off x="3962400" y="1774293"/>
            <a:ext cx="4041619" cy="4225328"/>
          </a:xfrm>
          <a:prstGeom prst="rect">
            <a:avLst/>
          </a:prstGeom>
          <a:ln>
            <a:solidFill>
              <a:schemeClr val="tx1"/>
            </a:solidFill>
          </a:ln>
        </p:spPr>
      </p:pic>
      <p:pic>
        <p:nvPicPr>
          <p:cNvPr id="17" name="Picture 16"/>
          <p:cNvPicPr>
            <a:picLocks noChangeAspect="1"/>
          </p:cNvPicPr>
          <p:nvPr/>
        </p:nvPicPr>
        <p:blipFill rotWithShape="1">
          <a:blip r:embed="rId4"/>
          <a:srcRect l="2337" t="4248" r="2337" b="2302"/>
          <a:stretch/>
        </p:blipFill>
        <p:spPr>
          <a:xfrm>
            <a:off x="381000" y="1774293"/>
            <a:ext cx="3391813" cy="1587657"/>
          </a:xfrm>
          <a:prstGeom prst="rect">
            <a:avLst/>
          </a:prstGeom>
          <a:ln>
            <a:solidFill>
              <a:schemeClr val="tx1"/>
            </a:solidFill>
          </a:ln>
        </p:spPr>
      </p:pic>
      <p:sp>
        <p:nvSpPr>
          <p:cNvPr id="2" name="Title 1"/>
          <p:cNvSpPr>
            <a:spLocks noGrp="1"/>
          </p:cNvSpPr>
          <p:nvPr>
            <p:ph type="title"/>
          </p:nvPr>
        </p:nvSpPr>
        <p:spPr>
          <a:xfrm>
            <a:off x="623657" y="419788"/>
            <a:ext cx="7772400" cy="1143000"/>
          </a:xfrm>
        </p:spPr>
        <p:txBody>
          <a:bodyPr/>
          <a:lstStyle/>
          <a:p>
            <a:pPr algn="ctr"/>
            <a:r>
              <a:rPr lang="en-US" sz="3600" dirty="0">
                <a:latin typeface="Times New Roman" panose="02020603050405020304" pitchFamily="18" charset="0"/>
                <a:cs typeface="Times New Roman" panose="02020603050405020304" pitchFamily="18" charset="0"/>
              </a:rPr>
              <a:t>40 Cycles of Simulated </a:t>
            </a:r>
            <a:r>
              <a:rPr lang="en-US" sz="3600" dirty="0" smtClean="0">
                <a:latin typeface="Times New Roman" panose="02020603050405020304" pitchFamily="18" charset="0"/>
                <a:cs typeface="Times New Roman" panose="02020603050405020304" pitchFamily="18" charset="0"/>
              </a:rPr>
              <a:t>Phenotypic Recurrent Selection</a:t>
            </a:r>
            <a:endParaRPr lang="en-US" sz="3600" dirty="0"/>
          </a:p>
        </p:txBody>
      </p:sp>
      <p:sp>
        <p:nvSpPr>
          <p:cNvPr id="3" name="TextBox 2"/>
          <p:cNvSpPr txBox="1"/>
          <p:nvPr/>
        </p:nvSpPr>
        <p:spPr>
          <a:xfrm>
            <a:off x="5581796" y="6400800"/>
            <a:ext cx="3533340" cy="369332"/>
          </a:xfrm>
          <a:prstGeom prst="rect">
            <a:avLst/>
          </a:prstGeom>
          <a:noFill/>
        </p:spPr>
        <p:txBody>
          <a:bodyPr wrap="none" rtlCol="0">
            <a:spAutoFit/>
          </a:bodyPr>
          <a:lstStyle/>
          <a:p>
            <a:r>
              <a:rPr lang="en-US" sz="1800" dirty="0" err="1" smtClean="0"/>
              <a:t>Ramasubramnanian</a:t>
            </a:r>
            <a:r>
              <a:rPr lang="en-US" sz="1800" dirty="0" smtClean="0"/>
              <a:t>, et al,  2019</a:t>
            </a:r>
            <a:endParaRPr lang="en-US" sz="1800" dirty="0"/>
          </a:p>
        </p:txBody>
      </p:sp>
    </p:spTree>
    <p:extLst>
      <p:ext uri="{BB962C8B-B14F-4D97-AF65-F5344CB8AC3E}">
        <p14:creationId xmlns:p14="http://schemas.microsoft.com/office/powerpoint/2010/main" val="3787616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396057" y="5744408"/>
            <a:ext cx="719079" cy="255213"/>
          </a:xfrm>
          <a:prstGeom prst="rect">
            <a:avLst/>
          </a:prstGeom>
        </p:spPr>
        <p:txBody>
          <a:bodyPr/>
          <a:lstStyle/>
          <a:p>
            <a:fld id="{3AC4A645-4AD5-4ED8-9D0F-A48C75E46062}" type="slidenum">
              <a:rPr lang="en-US" smtClean="0"/>
              <a:t>23</a:t>
            </a:fld>
            <a:endParaRPr lang="en-US" dirty="0"/>
          </a:p>
        </p:txBody>
      </p:sp>
      <p:pic>
        <p:nvPicPr>
          <p:cNvPr id="17" name="Picture 16"/>
          <p:cNvPicPr>
            <a:picLocks noChangeAspect="1"/>
          </p:cNvPicPr>
          <p:nvPr/>
        </p:nvPicPr>
        <p:blipFill rotWithShape="1">
          <a:blip r:embed="rId3"/>
          <a:srcRect l="2337" t="4248" r="2337" b="2302"/>
          <a:stretch/>
        </p:blipFill>
        <p:spPr>
          <a:xfrm>
            <a:off x="381000" y="1774293"/>
            <a:ext cx="3391813" cy="1587657"/>
          </a:xfrm>
          <a:prstGeom prst="rect">
            <a:avLst/>
          </a:prstGeom>
          <a:ln>
            <a:solidFill>
              <a:schemeClr val="tx1"/>
            </a:solidFill>
          </a:ln>
        </p:spPr>
      </p:pic>
      <p:sp>
        <p:nvSpPr>
          <p:cNvPr id="2" name="Title 1"/>
          <p:cNvSpPr>
            <a:spLocks noGrp="1"/>
          </p:cNvSpPr>
          <p:nvPr>
            <p:ph type="title"/>
          </p:nvPr>
        </p:nvSpPr>
        <p:spPr>
          <a:xfrm>
            <a:off x="623657" y="419788"/>
            <a:ext cx="7772400" cy="1143000"/>
          </a:xfrm>
        </p:spPr>
        <p:txBody>
          <a:bodyPr/>
          <a:lstStyle/>
          <a:p>
            <a:pPr algn="ctr"/>
            <a:r>
              <a:rPr lang="en-US" sz="3600" dirty="0">
                <a:latin typeface="Times New Roman" panose="02020603050405020304" pitchFamily="18" charset="0"/>
                <a:cs typeface="Times New Roman" panose="02020603050405020304" pitchFamily="18" charset="0"/>
              </a:rPr>
              <a:t>40 Cycles of Simulated </a:t>
            </a:r>
            <a:r>
              <a:rPr lang="en-US" sz="3600" dirty="0" smtClean="0">
                <a:latin typeface="Times New Roman" panose="02020603050405020304" pitchFamily="18" charset="0"/>
                <a:cs typeface="Times New Roman" panose="02020603050405020304" pitchFamily="18" charset="0"/>
              </a:rPr>
              <a:t>Recurrent  Genomic Selection</a:t>
            </a:r>
            <a:endParaRPr lang="en-US" sz="3600"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6498" t="8665" r="27499" b="-667"/>
          <a:stretch/>
        </p:blipFill>
        <p:spPr>
          <a:xfrm>
            <a:off x="3962400" y="1774293"/>
            <a:ext cx="4042699" cy="4226457"/>
          </a:xfrm>
          <a:prstGeom prst="rect">
            <a:avLst/>
          </a:prstGeom>
          <a:ln>
            <a:solidFill>
              <a:schemeClr val="tx1"/>
            </a:solidFill>
          </a:ln>
        </p:spPr>
      </p:pic>
      <p:sp>
        <p:nvSpPr>
          <p:cNvPr id="8" name="TextBox 7"/>
          <p:cNvSpPr txBox="1"/>
          <p:nvPr/>
        </p:nvSpPr>
        <p:spPr>
          <a:xfrm>
            <a:off x="633182" y="3886957"/>
            <a:ext cx="2887343" cy="954107"/>
          </a:xfrm>
          <a:prstGeom prst="rect">
            <a:avLst/>
          </a:prstGeom>
          <a:noFill/>
          <a:ln>
            <a:solidFill>
              <a:schemeClr val="tx1"/>
            </a:solidFill>
          </a:ln>
        </p:spPr>
        <p:txBody>
          <a:bodyPr wrap="square" rtlCol="0">
            <a:spAutoFit/>
          </a:bodyPr>
          <a:lstStyle/>
          <a:p>
            <a:pPr algn="ctr"/>
            <a:r>
              <a:rPr lang="en-US" sz="1400" dirty="0" smtClean="0">
                <a:latin typeface="+mn-lt"/>
                <a:cs typeface="Times New Roman" panose="02020603050405020304" pitchFamily="18" charset="0"/>
              </a:rPr>
              <a:t>21 </a:t>
            </a:r>
            <a:r>
              <a:rPr lang="en-US" sz="1400" dirty="0">
                <a:latin typeface="+mn-lt"/>
                <a:cs typeface="Times New Roman" panose="02020603050405020304" pitchFamily="18" charset="0"/>
              </a:rPr>
              <a:t>Soybean Founders adapted to MZ </a:t>
            </a:r>
            <a:r>
              <a:rPr lang="en-US" sz="1400" dirty="0" smtClean="0">
                <a:latin typeface="+mn-lt"/>
                <a:cs typeface="Times New Roman" panose="02020603050405020304" pitchFamily="18" charset="0"/>
              </a:rPr>
              <a:t>III</a:t>
            </a:r>
          </a:p>
          <a:p>
            <a:pPr algn="ctr"/>
            <a:r>
              <a:rPr lang="en-US" sz="1400" dirty="0" smtClean="0">
                <a:latin typeface="+mn-lt"/>
                <a:cs typeface="Times New Roman" panose="02020603050405020304" pitchFamily="18" charset="0"/>
              </a:rPr>
              <a:t>400 </a:t>
            </a:r>
            <a:r>
              <a:rPr lang="en-US" sz="1400" dirty="0">
                <a:latin typeface="+mn-lt"/>
                <a:cs typeface="Times New Roman" panose="02020603050405020304" pitchFamily="18" charset="0"/>
              </a:rPr>
              <a:t>QTL </a:t>
            </a:r>
            <a:r>
              <a:rPr lang="en-US" sz="1400" dirty="0" smtClean="0">
                <a:latin typeface="+mn-lt"/>
                <a:cs typeface="Times New Roman" panose="02020603050405020304" pitchFamily="18" charset="0"/>
              </a:rPr>
              <a:t>, Vg/</a:t>
            </a:r>
            <a:r>
              <a:rPr lang="en-US" sz="1400" dirty="0" err="1" smtClean="0">
                <a:latin typeface="+mn-lt"/>
                <a:cs typeface="Times New Roman" panose="02020603050405020304" pitchFamily="18" charset="0"/>
              </a:rPr>
              <a:t>Vp</a:t>
            </a:r>
            <a:r>
              <a:rPr lang="en-US" sz="1400" dirty="0" smtClean="0">
                <a:latin typeface="+mn-lt"/>
                <a:cs typeface="Times New Roman" panose="02020603050405020304" pitchFamily="18" charset="0"/>
              </a:rPr>
              <a:t> = 0.7, </a:t>
            </a:r>
          </a:p>
          <a:p>
            <a:pPr algn="ctr"/>
            <a:r>
              <a:rPr lang="en-US" sz="1400" dirty="0" smtClean="0">
                <a:cs typeface="Times New Roman" panose="02020603050405020304" pitchFamily="18" charset="0"/>
              </a:rPr>
              <a:t>10</a:t>
            </a:r>
            <a:r>
              <a:rPr lang="en-US" sz="1400" dirty="0">
                <a:cs typeface="Times New Roman" panose="02020603050405020304" pitchFamily="18" charset="0"/>
              </a:rPr>
              <a:t>% </a:t>
            </a:r>
            <a:r>
              <a:rPr lang="en-US" sz="1400" dirty="0" smtClean="0">
                <a:cs typeface="Times New Roman" panose="02020603050405020304" pitchFamily="18" charset="0"/>
              </a:rPr>
              <a:t>Selected</a:t>
            </a:r>
            <a:endParaRPr lang="en-US" sz="1400" dirty="0">
              <a:latin typeface="+mn-lt"/>
              <a:cs typeface="Times New Roman" panose="02020603050405020304" pitchFamily="18" charset="0"/>
            </a:endParaRPr>
          </a:p>
        </p:txBody>
      </p:sp>
      <p:sp>
        <p:nvSpPr>
          <p:cNvPr id="7" name="TextBox 6"/>
          <p:cNvSpPr txBox="1"/>
          <p:nvPr/>
        </p:nvSpPr>
        <p:spPr>
          <a:xfrm>
            <a:off x="5581796" y="6400800"/>
            <a:ext cx="3533340" cy="369332"/>
          </a:xfrm>
          <a:prstGeom prst="rect">
            <a:avLst/>
          </a:prstGeom>
          <a:noFill/>
        </p:spPr>
        <p:txBody>
          <a:bodyPr wrap="none" rtlCol="0">
            <a:spAutoFit/>
          </a:bodyPr>
          <a:lstStyle/>
          <a:p>
            <a:r>
              <a:rPr lang="en-US" sz="1800" dirty="0" err="1" smtClean="0"/>
              <a:t>Ramasubramnanian</a:t>
            </a:r>
            <a:r>
              <a:rPr lang="en-US" sz="1800" dirty="0" smtClean="0"/>
              <a:t>, et al,  2019</a:t>
            </a:r>
            <a:endParaRPr lang="en-US" sz="1800" dirty="0"/>
          </a:p>
        </p:txBody>
      </p:sp>
    </p:spTree>
    <p:extLst>
      <p:ext uri="{BB962C8B-B14F-4D97-AF65-F5344CB8AC3E}">
        <p14:creationId xmlns:p14="http://schemas.microsoft.com/office/powerpoint/2010/main" val="27587351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396057" y="5744408"/>
            <a:ext cx="719079" cy="255213"/>
          </a:xfrm>
          <a:prstGeom prst="rect">
            <a:avLst/>
          </a:prstGeom>
        </p:spPr>
        <p:txBody>
          <a:bodyPr/>
          <a:lstStyle/>
          <a:p>
            <a:fld id="{3AC4A645-4AD5-4ED8-9D0F-A48C75E46062}" type="slidenum">
              <a:rPr lang="en-US" smtClean="0"/>
              <a:t>24</a:t>
            </a:fld>
            <a:endParaRPr lang="en-US" dirty="0"/>
          </a:p>
        </p:txBody>
      </p:sp>
      <p:pic>
        <p:nvPicPr>
          <p:cNvPr id="17" name="Picture 16"/>
          <p:cNvPicPr>
            <a:picLocks noChangeAspect="1"/>
          </p:cNvPicPr>
          <p:nvPr/>
        </p:nvPicPr>
        <p:blipFill rotWithShape="1">
          <a:blip r:embed="rId3"/>
          <a:srcRect l="2337" t="4248" r="2337" b="2302"/>
          <a:stretch/>
        </p:blipFill>
        <p:spPr>
          <a:xfrm>
            <a:off x="381000" y="1774293"/>
            <a:ext cx="3391813" cy="1587657"/>
          </a:xfrm>
          <a:prstGeom prst="rect">
            <a:avLst/>
          </a:prstGeom>
          <a:ln>
            <a:solidFill>
              <a:schemeClr val="tx1"/>
            </a:solidFill>
          </a:ln>
        </p:spPr>
      </p:pic>
      <p:sp>
        <p:nvSpPr>
          <p:cNvPr id="2" name="Title 1"/>
          <p:cNvSpPr>
            <a:spLocks noGrp="1"/>
          </p:cNvSpPr>
          <p:nvPr>
            <p:ph type="title"/>
          </p:nvPr>
        </p:nvSpPr>
        <p:spPr>
          <a:xfrm>
            <a:off x="623657" y="419788"/>
            <a:ext cx="7772400" cy="1143000"/>
          </a:xfrm>
        </p:spPr>
        <p:txBody>
          <a:bodyPr/>
          <a:lstStyle/>
          <a:p>
            <a:pPr algn="ctr"/>
            <a:r>
              <a:rPr lang="en-US" sz="3600" dirty="0">
                <a:latin typeface="Times New Roman" panose="02020603050405020304" pitchFamily="18" charset="0"/>
                <a:cs typeface="Times New Roman" panose="02020603050405020304" pitchFamily="18" charset="0"/>
              </a:rPr>
              <a:t>40 Cycles of Simulated </a:t>
            </a:r>
            <a:r>
              <a:rPr lang="en-US" sz="3600" dirty="0" smtClean="0">
                <a:latin typeface="Times New Roman" panose="02020603050405020304" pitchFamily="18" charset="0"/>
                <a:cs typeface="Times New Roman" panose="02020603050405020304" pitchFamily="18" charset="0"/>
              </a:rPr>
              <a:t>Recurrent   Weighted Genomic Selection</a:t>
            </a:r>
            <a:endParaRPr lang="en-US" sz="3600" dirty="0"/>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6499" t="8666" r="27499" b="-666"/>
          <a:stretch/>
        </p:blipFill>
        <p:spPr>
          <a:xfrm>
            <a:off x="3962399" y="1773728"/>
            <a:ext cx="4042699" cy="4226457"/>
          </a:xfrm>
          <a:prstGeom prst="rect">
            <a:avLst/>
          </a:prstGeom>
          <a:ln>
            <a:solidFill>
              <a:schemeClr val="tx1"/>
            </a:solidFill>
          </a:ln>
        </p:spPr>
      </p:pic>
      <p:sp>
        <p:nvSpPr>
          <p:cNvPr id="8" name="TextBox 7"/>
          <p:cNvSpPr txBox="1"/>
          <p:nvPr/>
        </p:nvSpPr>
        <p:spPr>
          <a:xfrm>
            <a:off x="633182" y="3886957"/>
            <a:ext cx="2887343" cy="954107"/>
          </a:xfrm>
          <a:prstGeom prst="rect">
            <a:avLst/>
          </a:prstGeom>
          <a:noFill/>
          <a:ln>
            <a:solidFill>
              <a:schemeClr val="tx1"/>
            </a:solidFill>
          </a:ln>
        </p:spPr>
        <p:txBody>
          <a:bodyPr wrap="square" rtlCol="0">
            <a:spAutoFit/>
          </a:bodyPr>
          <a:lstStyle/>
          <a:p>
            <a:pPr algn="ctr"/>
            <a:r>
              <a:rPr lang="en-US" sz="1400" dirty="0" smtClean="0">
                <a:latin typeface="+mn-lt"/>
                <a:cs typeface="Times New Roman" panose="02020603050405020304" pitchFamily="18" charset="0"/>
              </a:rPr>
              <a:t>21 </a:t>
            </a:r>
            <a:r>
              <a:rPr lang="en-US" sz="1400" dirty="0">
                <a:latin typeface="+mn-lt"/>
                <a:cs typeface="Times New Roman" panose="02020603050405020304" pitchFamily="18" charset="0"/>
              </a:rPr>
              <a:t>Soybean Founders adapted to MZ </a:t>
            </a:r>
            <a:r>
              <a:rPr lang="en-US" sz="1400" dirty="0" smtClean="0">
                <a:latin typeface="+mn-lt"/>
                <a:cs typeface="Times New Roman" panose="02020603050405020304" pitchFamily="18" charset="0"/>
              </a:rPr>
              <a:t>III</a:t>
            </a:r>
          </a:p>
          <a:p>
            <a:pPr algn="ctr"/>
            <a:r>
              <a:rPr lang="en-US" sz="1400" dirty="0" smtClean="0">
                <a:latin typeface="+mn-lt"/>
                <a:cs typeface="Times New Roman" panose="02020603050405020304" pitchFamily="18" charset="0"/>
              </a:rPr>
              <a:t>400 </a:t>
            </a:r>
            <a:r>
              <a:rPr lang="en-US" sz="1400" dirty="0">
                <a:latin typeface="+mn-lt"/>
                <a:cs typeface="Times New Roman" panose="02020603050405020304" pitchFamily="18" charset="0"/>
              </a:rPr>
              <a:t>QTL </a:t>
            </a:r>
            <a:r>
              <a:rPr lang="en-US" sz="1400" dirty="0" smtClean="0">
                <a:latin typeface="+mn-lt"/>
                <a:cs typeface="Times New Roman" panose="02020603050405020304" pitchFamily="18" charset="0"/>
              </a:rPr>
              <a:t>, Vg/</a:t>
            </a:r>
            <a:r>
              <a:rPr lang="en-US" sz="1400" dirty="0" err="1" smtClean="0">
                <a:latin typeface="+mn-lt"/>
                <a:cs typeface="Times New Roman" panose="02020603050405020304" pitchFamily="18" charset="0"/>
              </a:rPr>
              <a:t>Vp</a:t>
            </a:r>
            <a:r>
              <a:rPr lang="en-US" sz="1400" dirty="0" smtClean="0">
                <a:latin typeface="+mn-lt"/>
                <a:cs typeface="Times New Roman" panose="02020603050405020304" pitchFamily="18" charset="0"/>
              </a:rPr>
              <a:t> = 0.7, </a:t>
            </a:r>
          </a:p>
          <a:p>
            <a:pPr algn="ctr"/>
            <a:r>
              <a:rPr lang="en-US" sz="1400" dirty="0" smtClean="0">
                <a:cs typeface="Times New Roman" panose="02020603050405020304" pitchFamily="18" charset="0"/>
              </a:rPr>
              <a:t>10</a:t>
            </a:r>
            <a:r>
              <a:rPr lang="en-US" sz="1400" dirty="0">
                <a:cs typeface="Times New Roman" panose="02020603050405020304" pitchFamily="18" charset="0"/>
              </a:rPr>
              <a:t>% </a:t>
            </a:r>
            <a:r>
              <a:rPr lang="en-US" sz="1400" dirty="0" smtClean="0">
                <a:cs typeface="Times New Roman" panose="02020603050405020304" pitchFamily="18" charset="0"/>
              </a:rPr>
              <a:t>Selected</a:t>
            </a:r>
            <a:endParaRPr lang="en-US" sz="1400" dirty="0">
              <a:latin typeface="+mn-lt"/>
              <a:cs typeface="Times New Roman" panose="02020603050405020304" pitchFamily="18" charset="0"/>
            </a:endParaRPr>
          </a:p>
        </p:txBody>
      </p:sp>
      <p:sp>
        <p:nvSpPr>
          <p:cNvPr id="7" name="TextBox 6"/>
          <p:cNvSpPr txBox="1"/>
          <p:nvPr/>
        </p:nvSpPr>
        <p:spPr>
          <a:xfrm>
            <a:off x="5581796" y="6400800"/>
            <a:ext cx="3533340" cy="369332"/>
          </a:xfrm>
          <a:prstGeom prst="rect">
            <a:avLst/>
          </a:prstGeom>
          <a:noFill/>
        </p:spPr>
        <p:txBody>
          <a:bodyPr wrap="none" rtlCol="0">
            <a:spAutoFit/>
          </a:bodyPr>
          <a:lstStyle/>
          <a:p>
            <a:r>
              <a:rPr lang="en-US" sz="1800" dirty="0" err="1" smtClean="0"/>
              <a:t>Ramasubramnanian</a:t>
            </a:r>
            <a:r>
              <a:rPr lang="en-US" sz="1800" dirty="0" smtClean="0"/>
              <a:t>, et al,  2019</a:t>
            </a:r>
            <a:endParaRPr lang="en-US" sz="1800" dirty="0"/>
          </a:p>
        </p:txBody>
      </p:sp>
    </p:spTree>
    <p:extLst>
      <p:ext uri="{BB962C8B-B14F-4D97-AF65-F5344CB8AC3E}">
        <p14:creationId xmlns:p14="http://schemas.microsoft.com/office/powerpoint/2010/main" val="10590529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396057" y="5744408"/>
            <a:ext cx="719079" cy="255213"/>
          </a:xfrm>
          <a:prstGeom prst="rect">
            <a:avLst/>
          </a:prstGeom>
        </p:spPr>
        <p:txBody>
          <a:bodyPr/>
          <a:lstStyle/>
          <a:p>
            <a:fld id="{3AC4A645-4AD5-4ED8-9D0F-A48C75E46062}" type="slidenum">
              <a:rPr lang="en-US" smtClean="0"/>
              <a:t>25</a:t>
            </a:fld>
            <a:endParaRPr lang="en-US" dirty="0"/>
          </a:p>
        </p:txBody>
      </p:sp>
      <p:pic>
        <p:nvPicPr>
          <p:cNvPr id="17" name="Picture 16"/>
          <p:cNvPicPr>
            <a:picLocks noChangeAspect="1"/>
          </p:cNvPicPr>
          <p:nvPr/>
        </p:nvPicPr>
        <p:blipFill rotWithShape="1">
          <a:blip r:embed="rId3"/>
          <a:srcRect l="2337" t="4248" r="2337" b="2302"/>
          <a:stretch/>
        </p:blipFill>
        <p:spPr>
          <a:xfrm>
            <a:off x="381000" y="1774293"/>
            <a:ext cx="3391813" cy="1587657"/>
          </a:xfrm>
          <a:prstGeom prst="rect">
            <a:avLst/>
          </a:prstGeom>
          <a:ln>
            <a:solidFill>
              <a:schemeClr val="tx1"/>
            </a:solidFill>
          </a:ln>
        </p:spPr>
      </p:pic>
      <p:sp>
        <p:nvSpPr>
          <p:cNvPr id="2" name="Title 1"/>
          <p:cNvSpPr>
            <a:spLocks noGrp="1"/>
          </p:cNvSpPr>
          <p:nvPr>
            <p:ph type="title"/>
          </p:nvPr>
        </p:nvSpPr>
        <p:spPr>
          <a:xfrm>
            <a:off x="623657" y="419788"/>
            <a:ext cx="7772400" cy="1143000"/>
          </a:xfrm>
        </p:spPr>
        <p:txBody>
          <a:bodyPr/>
          <a:lstStyle/>
          <a:p>
            <a:pPr algn="ctr"/>
            <a:r>
              <a:rPr lang="en-US" sz="3600" dirty="0">
                <a:latin typeface="Times New Roman" panose="02020603050405020304" pitchFamily="18" charset="0"/>
                <a:cs typeface="Times New Roman" panose="02020603050405020304" pitchFamily="18" charset="0"/>
              </a:rPr>
              <a:t>40 Cycles of Simulated </a:t>
            </a:r>
            <a:r>
              <a:rPr lang="en-US" sz="3600" dirty="0" smtClean="0">
                <a:latin typeface="Times New Roman" panose="02020603050405020304" pitchFamily="18" charset="0"/>
                <a:cs typeface="Times New Roman" panose="02020603050405020304" pitchFamily="18" charset="0"/>
              </a:rPr>
              <a:t>Recurrent   Island Model Phenotypic Selection</a:t>
            </a:r>
            <a:endParaRPr lang="en-US" sz="3600"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6499" t="8666" r="27500" b="-667"/>
          <a:stretch/>
        </p:blipFill>
        <p:spPr>
          <a:xfrm>
            <a:off x="3962399" y="1773163"/>
            <a:ext cx="4042700" cy="4226458"/>
          </a:xfrm>
          <a:prstGeom prst="rect">
            <a:avLst/>
          </a:prstGeom>
          <a:ln>
            <a:solidFill>
              <a:schemeClr val="tx1"/>
            </a:solidFill>
          </a:ln>
        </p:spPr>
      </p:pic>
      <p:sp>
        <p:nvSpPr>
          <p:cNvPr id="8" name="TextBox 7"/>
          <p:cNvSpPr txBox="1"/>
          <p:nvPr/>
        </p:nvSpPr>
        <p:spPr>
          <a:xfrm>
            <a:off x="633182" y="3886957"/>
            <a:ext cx="2887343" cy="954107"/>
          </a:xfrm>
          <a:prstGeom prst="rect">
            <a:avLst/>
          </a:prstGeom>
          <a:noFill/>
          <a:ln>
            <a:solidFill>
              <a:schemeClr val="tx1"/>
            </a:solidFill>
          </a:ln>
        </p:spPr>
        <p:txBody>
          <a:bodyPr wrap="square" rtlCol="0">
            <a:spAutoFit/>
          </a:bodyPr>
          <a:lstStyle/>
          <a:p>
            <a:pPr algn="ctr"/>
            <a:r>
              <a:rPr lang="en-US" sz="1400" dirty="0" smtClean="0">
                <a:latin typeface="+mn-lt"/>
                <a:cs typeface="Times New Roman" panose="02020603050405020304" pitchFamily="18" charset="0"/>
              </a:rPr>
              <a:t>21 </a:t>
            </a:r>
            <a:r>
              <a:rPr lang="en-US" sz="1400" dirty="0">
                <a:latin typeface="+mn-lt"/>
                <a:cs typeface="Times New Roman" panose="02020603050405020304" pitchFamily="18" charset="0"/>
              </a:rPr>
              <a:t>Soybean Founders adapted to MZ </a:t>
            </a:r>
            <a:r>
              <a:rPr lang="en-US" sz="1400" dirty="0" smtClean="0">
                <a:latin typeface="+mn-lt"/>
                <a:cs typeface="Times New Roman" panose="02020603050405020304" pitchFamily="18" charset="0"/>
              </a:rPr>
              <a:t>III</a:t>
            </a:r>
          </a:p>
          <a:p>
            <a:pPr algn="ctr"/>
            <a:r>
              <a:rPr lang="en-US" sz="1400" dirty="0" smtClean="0">
                <a:latin typeface="+mn-lt"/>
                <a:cs typeface="Times New Roman" panose="02020603050405020304" pitchFamily="18" charset="0"/>
              </a:rPr>
              <a:t>400 </a:t>
            </a:r>
            <a:r>
              <a:rPr lang="en-US" sz="1400" dirty="0">
                <a:latin typeface="+mn-lt"/>
                <a:cs typeface="Times New Roman" panose="02020603050405020304" pitchFamily="18" charset="0"/>
              </a:rPr>
              <a:t>QTL </a:t>
            </a:r>
            <a:r>
              <a:rPr lang="en-US" sz="1400" dirty="0" smtClean="0">
                <a:latin typeface="+mn-lt"/>
                <a:cs typeface="Times New Roman" panose="02020603050405020304" pitchFamily="18" charset="0"/>
              </a:rPr>
              <a:t>, Vg/</a:t>
            </a:r>
            <a:r>
              <a:rPr lang="en-US" sz="1400" dirty="0" err="1" smtClean="0">
                <a:latin typeface="+mn-lt"/>
                <a:cs typeface="Times New Roman" panose="02020603050405020304" pitchFamily="18" charset="0"/>
              </a:rPr>
              <a:t>Vp</a:t>
            </a:r>
            <a:r>
              <a:rPr lang="en-US" sz="1400" dirty="0" smtClean="0">
                <a:latin typeface="+mn-lt"/>
                <a:cs typeface="Times New Roman" panose="02020603050405020304" pitchFamily="18" charset="0"/>
              </a:rPr>
              <a:t> = 0.7, </a:t>
            </a:r>
          </a:p>
          <a:p>
            <a:pPr algn="ctr"/>
            <a:r>
              <a:rPr lang="en-US" sz="1400" dirty="0" smtClean="0">
                <a:cs typeface="Times New Roman" panose="02020603050405020304" pitchFamily="18" charset="0"/>
              </a:rPr>
              <a:t>10</a:t>
            </a:r>
            <a:r>
              <a:rPr lang="en-US" sz="1400" dirty="0">
                <a:cs typeface="Times New Roman" panose="02020603050405020304" pitchFamily="18" charset="0"/>
              </a:rPr>
              <a:t>% </a:t>
            </a:r>
            <a:r>
              <a:rPr lang="en-US" sz="1400" dirty="0" smtClean="0">
                <a:cs typeface="Times New Roman" panose="02020603050405020304" pitchFamily="18" charset="0"/>
              </a:rPr>
              <a:t>Selected</a:t>
            </a:r>
            <a:endParaRPr lang="en-US" sz="1400" dirty="0">
              <a:latin typeface="+mn-lt"/>
              <a:cs typeface="Times New Roman" panose="02020603050405020304" pitchFamily="18" charset="0"/>
            </a:endParaRPr>
          </a:p>
        </p:txBody>
      </p:sp>
      <p:sp>
        <p:nvSpPr>
          <p:cNvPr id="7" name="TextBox 6"/>
          <p:cNvSpPr txBox="1"/>
          <p:nvPr/>
        </p:nvSpPr>
        <p:spPr>
          <a:xfrm>
            <a:off x="5581796" y="6400800"/>
            <a:ext cx="3533340" cy="369332"/>
          </a:xfrm>
          <a:prstGeom prst="rect">
            <a:avLst/>
          </a:prstGeom>
          <a:noFill/>
        </p:spPr>
        <p:txBody>
          <a:bodyPr wrap="none" rtlCol="0">
            <a:spAutoFit/>
          </a:bodyPr>
          <a:lstStyle/>
          <a:p>
            <a:r>
              <a:rPr lang="en-US" sz="1800" dirty="0" err="1" smtClean="0"/>
              <a:t>Ramasubramnanian</a:t>
            </a:r>
            <a:r>
              <a:rPr lang="en-US" sz="1800" dirty="0" smtClean="0"/>
              <a:t>, et al,  2019</a:t>
            </a:r>
            <a:endParaRPr lang="en-US" sz="1800" dirty="0"/>
          </a:p>
        </p:txBody>
      </p:sp>
    </p:spTree>
    <p:extLst>
      <p:ext uri="{BB962C8B-B14F-4D97-AF65-F5344CB8AC3E}">
        <p14:creationId xmlns:p14="http://schemas.microsoft.com/office/powerpoint/2010/main" val="28633045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396057" y="5744408"/>
            <a:ext cx="719079" cy="255213"/>
          </a:xfrm>
          <a:prstGeom prst="rect">
            <a:avLst/>
          </a:prstGeom>
        </p:spPr>
        <p:txBody>
          <a:bodyPr/>
          <a:lstStyle/>
          <a:p>
            <a:fld id="{3AC4A645-4AD5-4ED8-9D0F-A48C75E46062}" type="slidenum">
              <a:rPr lang="en-US" smtClean="0"/>
              <a:t>26</a:t>
            </a:fld>
            <a:endParaRPr lang="en-US" dirty="0"/>
          </a:p>
        </p:txBody>
      </p:sp>
      <p:pic>
        <p:nvPicPr>
          <p:cNvPr id="17" name="Picture 16"/>
          <p:cNvPicPr>
            <a:picLocks noChangeAspect="1"/>
          </p:cNvPicPr>
          <p:nvPr/>
        </p:nvPicPr>
        <p:blipFill rotWithShape="1">
          <a:blip r:embed="rId3"/>
          <a:srcRect l="2337" t="4248" r="2337" b="2302"/>
          <a:stretch/>
        </p:blipFill>
        <p:spPr>
          <a:xfrm>
            <a:off x="381000" y="1774293"/>
            <a:ext cx="3391813" cy="1587657"/>
          </a:xfrm>
          <a:prstGeom prst="rect">
            <a:avLst/>
          </a:prstGeom>
          <a:ln>
            <a:solidFill>
              <a:schemeClr val="tx1"/>
            </a:solidFill>
          </a:ln>
        </p:spPr>
      </p:pic>
      <p:sp>
        <p:nvSpPr>
          <p:cNvPr id="2" name="Title 1"/>
          <p:cNvSpPr>
            <a:spLocks noGrp="1"/>
          </p:cNvSpPr>
          <p:nvPr>
            <p:ph type="title"/>
          </p:nvPr>
        </p:nvSpPr>
        <p:spPr>
          <a:xfrm>
            <a:off x="623657" y="419788"/>
            <a:ext cx="7772400" cy="1143000"/>
          </a:xfrm>
        </p:spPr>
        <p:txBody>
          <a:bodyPr/>
          <a:lstStyle/>
          <a:p>
            <a:pPr algn="ctr"/>
            <a:r>
              <a:rPr lang="en-US" sz="3600" dirty="0">
                <a:latin typeface="Times New Roman" panose="02020603050405020304" pitchFamily="18" charset="0"/>
                <a:cs typeface="Times New Roman" panose="02020603050405020304" pitchFamily="18" charset="0"/>
              </a:rPr>
              <a:t>40 Cycles of Simulated </a:t>
            </a:r>
            <a:r>
              <a:rPr lang="en-US" sz="3600" dirty="0" smtClean="0">
                <a:latin typeface="Times New Roman" panose="02020603050405020304" pitchFamily="18" charset="0"/>
                <a:cs typeface="Times New Roman" panose="02020603050405020304" pitchFamily="18" charset="0"/>
              </a:rPr>
              <a:t>Recurrent   Island Model Genomic Selection</a:t>
            </a:r>
            <a:endParaRPr lang="en-US" sz="3600" dirty="0"/>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6496" t="8666" r="27504" b="-667"/>
          <a:stretch/>
        </p:blipFill>
        <p:spPr>
          <a:xfrm>
            <a:off x="3962402" y="1773164"/>
            <a:ext cx="4042697" cy="4226457"/>
          </a:xfrm>
          <a:prstGeom prst="rect">
            <a:avLst/>
          </a:prstGeom>
          <a:ln>
            <a:solidFill>
              <a:schemeClr val="tx1"/>
            </a:solidFill>
          </a:ln>
        </p:spPr>
      </p:pic>
      <p:sp>
        <p:nvSpPr>
          <p:cNvPr id="8" name="TextBox 7"/>
          <p:cNvSpPr txBox="1"/>
          <p:nvPr/>
        </p:nvSpPr>
        <p:spPr>
          <a:xfrm>
            <a:off x="633182" y="3886957"/>
            <a:ext cx="2887343" cy="954107"/>
          </a:xfrm>
          <a:prstGeom prst="rect">
            <a:avLst/>
          </a:prstGeom>
          <a:noFill/>
          <a:ln>
            <a:solidFill>
              <a:schemeClr val="tx1"/>
            </a:solidFill>
          </a:ln>
        </p:spPr>
        <p:txBody>
          <a:bodyPr wrap="square" rtlCol="0">
            <a:spAutoFit/>
          </a:bodyPr>
          <a:lstStyle/>
          <a:p>
            <a:pPr algn="ctr"/>
            <a:r>
              <a:rPr lang="en-US" sz="1400" dirty="0" smtClean="0">
                <a:latin typeface="+mn-lt"/>
                <a:cs typeface="Times New Roman" panose="02020603050405020304" pitchFamily="18" charset="0"/>
              </a:rPr>
              <a:t>21 </a:t>
            </a:r>
            <a:r>
              <a:rPr lang="en-US" sz="1400" dirty="0">
                <a:latin typeface="+mn-lt"/>
                <a:cs typeface="Times New Roman" panose="02020603050405020304" pitchFamily="18" charset="0"/>
              </a:rPr>
              <a:t>Soybean Founders adapted to MZ </a:t>
            </a:r>
            <a:r>
              <a:rPr lang="en-US" sz="1400" dirty="0" smtClean="0">
                <a:latin typeface="+mn-lt"/>
                <a:cs typeface="Times New Roman" panose="02020603050405020304" pitchFamily="18" charset="0"/>
              </a:rPr>
              <a:t>III</a:t>
            </a:r>
          </a:p>
          <a:p>
            <a:pPr algn="ctr"/>
            <a:r>
              <a:rPr lang="en-US" sz="1400" dirty="0" smtClean="0">
                <a:latin typeface="+mn-lt"/>
                <a:cs typeface="Times New Roman" panose="02020603050405020304" pitchFamily="18" charset="0"/>
              </a:rPr>
              <a:t>400 </a:t>
            </a:r>
            <a:r>
              <a:rPr lang="en-US" sz="1400" dirty="0">
                <a:latin typeface="+mn-lt"/>
                <a:cs typeface="Times New Roman" panose="02020603050405020304" pitchFamily="18" charset="0"/>
              </a:rPr>
              <a:t>QTL </a:t>
            </a:r>
            <a:r>
              <a:rPr lang="en-US" sz="1400" dirty="0" smtClean="0">
                <a:latin typeface="+mn-lt"/>
                <a:cs typeface="Times New Roman" panose="02020603050405020304" pitchFamily="18" charset="0"/>
              </a:rPr>
              <a:t>, Vg/</a:t>
            </a:r>
            <a:r>
              <a:rPr lang="en-US" sz="1400" dirty="0" err="1" smtClean="0">
                <a:latin typeface="+mn-lt"/>
                <a:cs typeface="Times New Roman" panose="02020603050405020304" pitchFamily="18" charset="0"/>
              </a:rPr>
              <a:t>Vp</a:t>
            </a:r>
            <a:r>
              <a:rPr lang="en-US" sz="1400" dirty="0" smtClean="0">
                <a:latin typeface="+mn-lt"/>
                <a:cs typeface="Times New Roman" panose="02020603050405020304" pitchFamily="18" charset="0"/>
              </a:rPr>
              <a:t> = 0.7, </a:t>
            </a:r>
          </a:p>
          <a:p>
            <a:pPr algn="ctr"/>
            <a:r>
              <a:rPr lang="en-US" sz="1400" dirty="0" smtClean="0">
                <a:cs typeface="Times New Roman" panose="02020603050405020304" pitchFamily="18" charset="0"/>
              </a:rPr>
              <a:t>10</a:t>
            </a:r>
            <a:r>
              <a:rPr lang="en-US" sz="1400" dirty="0">
                <a:cs typeface="Times New Roman" panose="02020603050405020304" pitchFamily="18" charset="0"/>
              </a:rPr>
              <a:t>% </a:t>
            </a:r>
            <a:r>
              <a:rPr lang="en-US" sz="1400" dirty="0" smtClean="0">
                <a:cs typeface="Times New Roman" panose="02020603050405020304" pitchFamily="18" charset="0"/>
              </a:rPr>
              <a:t>Selected</a:t>
            </a:r>
            <a:endParaRPr lang="en-US" sz="1400" dirty="0">
              <a:latin typeface="+mn-lt"/>
              <a:cs typeface="Times New Roman" panose="02020603050405020304" pitchFamily="18" charset="0"/>
            </a:endParaRPr>
          </a:p>
        </p:txBody>
      </p:sp>
      <p:sp>
        <p:nvSpPr>
          <p:cNvPr id="7" name="TextBox 6"/>
          <p:cNvSpPr txBox="1"/>
          <p:nvPr/>
        </p:nvSpPr>
        <p:spPr>
          <a:xfrm>
            <a:off x="5581796" y="6400800"/>
            <a:ext cx="3533340" cy="369332"/>
          </a:xfrm>
          <a:prstGeom prst="rect">
            <a:avLst/>
          </a:prstGeom>
          <a:noFill/>
        </p:spPr>
        <p:txBody>
          <a:bodyPr wrap="none" rtlCol="0">
            <a:spAutoFit/>
          </a:bodyPr>
          <a:lstStyle/>
          <a:p>
            <a:r>
              <a:rPr lang="en-US" sz="1800" dirty="0" err="1" smtClean="0"/>
              <a:t>Ramasubramnanian</a:t>
            </a:r>
            <a:r>
              <a:rPr lang="en-US" sz="1800" dirty="0" smtClean="0"/>
              <a:t>, et al,  2019</a:t>
            </a:r>
            <a:endParaRPr lang="en-US" sz="1800" dirty="0"/>
          </a:p>
        </p:txBody>
      </p:sp>
    </p:spTree>
    <p:extLst>
      <p:ext uri="{BB962C8B-B14F-4D97-AF65-F5344CB8AC3E}">
        <p14:creationId xmlns:p14="http://schemas.microsoft.com/office/powerpoint/2010/main" val="8471110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396057" y="5744408"/>
            <a:ext cx="719079" cy="255213"/>
          </a:xfrm>
          <a:prstGeom prst="rect">
            <a:avLst/>
          </a:prstGeom>
        </p:spPr>
        <p:txBody>
          <a:bodyPr/>
          <a:lstStyle/>
          <a:p>
            <a:fld id="{3AC4A645-4AD5-4ED8-9D0F-A48C75E46062}" type="slidenum">
              <a:rPr lang="en-US" smtClean="0"/>
              <a:t>27</a:t>
            </a:fld>
            <a:endParaRPr lang="en-US" dirty="0"/>
          </a:p>
        </p:txBody>
      </p:sp>
      <p:pic>
        <p:nvPicPr>
          <p:cNvPr id="17" name="Picture 16"/>
          <p:cNvPicPr>
            <a:picLocks noChangeAspect="1"/>
          </p:cNvPicPr>
          <p:nvPr/>
        </p:nvPicPr>
        <p:blipFill rotWithShape="1">
          <a:blip r:embed="rId3"/>
          <a:srcRect l="2337" t="4248" r="2337" b="2302"/>
          <a:stretch/>
        </p:blipFill>
        <p:spPr>
          <a:xfrm>
            <a:off x="381000" y="1774293"/>
            <a:ext cx="3391813" cy="1587657"/>
          </a:xfrm>
          <a:prstGeom prst="rect">
            <a:avLst/>
          </a:prstGeom>
          <a:ln>
            <a:solidFill>
              <a:schemeClr val="tx1"/>
            </a:solidFill>
          </a:ln>
        </p:spPr>
      </p:pic>
      <p:sp>
        <p:nvSpPr>
          <p:cNvPr id="2" name="Title 1"/>
          <p:cNvSpPr>
            <a:spLocks noGrp="1"/>
          </p:cNvSpPr>
          <p:nvPr>
            <p:ph type="title"/>
          </p:nvPr>
        </p:nvSpPr>
        <p:spPr>
          <a:xfrm>
            <a:off x="623657" y="419788"/>
            <a:ext cx="7772400" cy="1143000"/>
          </a:xfrm>
        </p:spPr>
        <p:txBody>
          <a:bodyPr/>
          <a:lstStyle/>
          <a:p>
            <a:pPr algn="ctr"/>
            <a:r>
              <a:rPr lang="en-US" sz="3200" dirty="0">
                <a:latin typeface="Times New Roman" panose="02020603050405020304" pitchFamily="18" charset="0"/>
                <a:cs typeface="Times New Roman" panose="02020603050405020304" pitchFamily="18" charset="0"/>
              </a:rPr>
              <a:t>40 Cycles of Simulated </a:t>
            </a:r>
            <a:r>
              <a:rPr lang="en-US" sz="3200" dirty="0" smtClean="0">
                <a:latin typeface="Times New Roman" panose="02020603050405020304" pitchFamily="18" charset="0"/>
                <a:cs typeface="Times New Roman" panose="02020603050405020304" pitchFamily="18" charset="0"/>
              </a:rPr>
              <a:t>Recurrent Island Model Weighted Genomic Selection</a:t>
            </a:r>
            <a:endParaRPr lang="en-US" sz="3200" dirty="0"/>
          </a:p>
        </p:txBody>
      </p:sp>
      <p:pic>
        <p:nvPicPr>
          <p:cNvPr id="9" name="Content Placeholder 4"/>
          <p:cNvPicPr>
            <a:picLocks noChangeAspect="1"/>
          </p:cNvPicPr>
          <p:nvPr/>
        </p:nvPicPr>
        <p:blipFill rotWithShape="1">
          <a:blip r:embed="rId4">
            <a:extLst>
              <a:ext uri="{28A0092B-C50C-407E-A947-70E740481C1C}">
                <a14:useLocalDpi xmlns:a14="http://schemas.microsoft.com/office/drawing/2010/main" val="0"/>
              </a:ext>
            </a:extLst>
          </a:blip>
          <a:srcRect l="6500" t="8666" r="27500" b="-667"/>
          <a:stretch/>
        </p:blipFill>
        <p:spPr>
          <a:xfrm>
            <a:off x="3962401" y="1773164"/>
            <a:ext cx="4042697" cy="4226457"/>
          </a:xfrm>
          <a:prstGeom prst="rect">
            <a:avLst/>
          </a:prstGeom>
          <a:ln>
            <a:solidFill>
              <a:schemeClr val="tx1"/>
            </a:solidFill>
          </a:ln>
        </p:spPr>
      </p:pic>
      <p:sp>
        <p:nvSpPr>
          <p:cNvPr id="8" name="TextBox 7"/>
          <p:cNvSpPr txBox="1"/>
          <p:nvPr/>
        </p:nvSpPr>
        <p:spPr>
          <a:xfrm>
            <a:off x="633182" y="3886957"/>
            <a:ext cx="2887343" cy="954107"/>
          </a:xfrm>
          <a:prstGeom prst="rect">
            <a:avLst/>
          </a:prstGeom>
          <a:noFill/>
          <a:ln>
            <a:solidFill>
              <a:schemeClr val="tx1"/>
            </a:solidFill>
          </a:ln>
        </p:spPr>
        <p:txBody>
          <a:bodyPr wrap="square" rtlCol="0">
            <a:spAutoFit/>
          </a:bodyPr>
          <a:lstStyle/>
          <a:p>
            <a:pPr algn="ctr"/>
            <a:r>
              <a:rPr lang="en-US" sz="1400" dirty="0" smtClean="0">
                <a:latin typeface="+mn-lt"/>
                <a:cs typeface="Times New Roman" panose="02020603050405020304" pitchFamily="18" charset="0"/>
              </a:rPr>
              <a:t>21 </a:t>
            </a:r>
            <a:r>
              <a:rPr lang="en-US" sz="1400" dirty="0">
                <a:latin typeface="+mn-lt"/>
                <a:cs typeface="Times New Roman" panose="02020603050405020304" pitchFamily="18" charset="0"/>
              </a:rPr>
              <a:t>Soybean Founders adapted to MZ </a:t>
            </a:r>
            <a:r>
              <a:rPr lang="en-US" sz="1400" dirty="0" smtClean="0">
                <a:latin typeface="+mn-lt"/>
                <a:cs typeface="Times New Roman" panose="02020603050405020304" pitchFamily="18" charset="0"/>
              </a:rPr>
              <a:t>III</a:t>
            </a:r>
          </a:p>
          <a:p>
            <a:pPr algn="ctr"/>
            <a:r>
              <a:rPr lang="en-US" sz="1400" dirty="0" smtClean="0">
                <a:latin typeface="+mn-lt"/>
                <a:cs typeface="Times New Roman" panose="02020603050405020304" pitchFamily="18" charset="0"/>
              </a:rPr>
              <a:t>400 </a:t>
            </a:r>
            <a:r>
              <a:rPr lang="en-US" sz="1400" dirty="0">
                <a:latin typeface="+mn-lt"/>
                <a:cs typeface="Times New Roman" panose="02020603050405020304" pitchFamily="18" charset="0"/>
              </a:rPr>
              <a:t>QTL </a:t>
            </a:r>
            <a:r>
              <a:rPr lang="en-US" sz="1400" dirty="0" smtClean="0">
                <a:latin typeface="+mn-lt"/>
                <a:cs typeface="Times New Roman" panose="02020603050405020304" pitchFamily="18" charset="0"/>
              </a:rPr>
              <a:t>, Vg/</a:t>
            </a:r>
            <a:r>
              <a:rPr lang="en-US" sz="1400" dirty="0" err="1" smtClean="0">
                <a:latin typeface="+mn-lt"/>
                <a:cs typeface="Times New Roman" panose="02020603050405020304" pitchFamily="18" charset="0"/>
              </a:rPr>
              <a:t>Vp</a:t>
            </a:r>
            <a:r>
              <a:rPr lang="en-US" sz="1400" dirty="0" smtClean="0">
                <a:latin typeface="+mn-lt"/>
                <a:cs typeface="Times New Roman" panose="02020603050405020304" pitchFamily="18" charset="0"/>
              </a:rPr>
              <a:t> = 0.7, </a:t>
            </a:r>
          </a:p>
          <a:p>
            <a:pPr algn="ctr"/>
            <a:r>
              <a:rPr lang="en-US" sz="1400" dirty="0" smtClean="0">
                <a:cs typeface="Times New Roman" panose="02020603050405020304" pitchFamily="18" charset="0"/>
              </a:rPr>
              <a:t>10</a:t>
            </a:r>
            <a:r>
              <a:rPr lang="en-US" sz="1400" dirty="0">
                <a:cs typeface="Times New Roman" panose="02020603050405020304" pitchFamily="18" charset="0"/>
              </a:rPr>
              <a:t>% </a:t>
            </a:r>
            <a:r>
              <a:rPr lang="en-US" sz="1400" dirty="0" smtClean="0">
                <a:cs typeface="Times New Roman" panose="02020603050405020304" pitchFamily="18" charset="0"/>
              </a:rPr>
              <a:t>Selected</a:t>
            </a:r>
            <a:endParaRPr lang="en-US" sz="1400" dirty="0">
              <a:latin typeface="+mn-lt"/>
              <a:cs typeface="Times New Roman" panose="02020603050405020304" pitchFamily="18" charset="0"/>
            </a:endParaRPr>
          </a:p>
        </p:txBody>
      </p:sp>
      <p:sp>
        <p:nvSpPr>
          <p:cNvPr id="7" name="TextBox 6"/>
          <p:cNvSpPr txBox="1"/>
          <p:nvPr/>
        </p:nvSpPr>
        <p:spPr>
          <a:xfrm>
            <a:off x="5581796" y="6400800"/>
            <a:ext cx="3533340" cy="369332"/>
          </a:xfrm>
          <a:prstGeom prst="rect">
            <a:avLst/>
          </a:prstGeom>
          <a:noFill/>
        </p:spPr>
        <p:txBody>
          <a:bodyPr wrap="none" rtlCol="0">
            <a:spAutoFit/>
          </a:bodyPr>
          <a:lstStyle/>
          <a:p>
            <a:r>
              <a:rPr lang="en-US" sz="1800" dirty="0" err="1" smtClean="0"/>
              <a:t>Ramasubramnanian</a:t>
            </a:r>
            <a:r>
              <a:rPr lang="en-US" sz="1800" dirty="0" smtClean="0"/>
              <a:t>, et al,  2019</a:t>
            </a:r>
            <a:endParaRPr lang="en-US" sz="1800" dirty="0"/>
          </a:p>
        </p:txBody>
      </p:sp>
    </p:spTree>
    <p:extLst>
      <p:ext uri="{BB962C8B-B14F-4D97-AF65-F5344CB8AC3E}">
        <p14:creationId xmlns:p14="http://schemas.microsoft.com/office/powerpoint/2010/main" val="42463371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A More Difficult Challenge for </a:t>
            </a:r>
            <a:r>
              <a:rPr lang="en-US" sz="3600" dirty="0" smtClean="0">
                <a:solidFill>
                  <a:srgbClr val="FF0000"/>
                </a:solidFill>
              </a:rPr>
              <a:t>RGS</a:t>
            </a:r>
            <a:endParaRPr lang="en-US" sz="3200" dirty="0">
              <a:solidFill>
                <a:schemeClr val="tx1"/>
              </a:solidFill>
            </a:endParaRPr>
          </a:p>
        </p:txBody>
      </p:sp>
      <p:sp>
        <p:nvSpPr>
          <p:cNvPr id="3" name="Content Placeholder 2"/>
          <p:cNvSpPr>
            <a:spLocks noGrp="1"/>
          </p:cNvSpPr>
          <p:nvPr>
            <p:ph idx="1"/>
          </p:nvPr>
        </p:nvSpPr>
        <p:spPr>
          <a:xfrm>
            <a:off x="838200" y="1676400"/>
            <a:ext cx="7772400" cy="990600"/>
          </a:xfrm>
        </p:spPr>
        <p:txBody>
          <a:bodyPr/>
          <a:lstStyle/>
          <a:p>
            <a:pPr marL="0" indent="0">
              <a:buNone/>
            </a:pPr>
            <a:r>
              <a:rPr lang="en-US" sz="2800" dirty="0">
                <a:solidFill>
                  <a:srgbClr val="003399"/>
                </a:solidFill>
              </a:rPr>
              <a:t>Maximize genetic gain for multiple traits while minimizing inbreeding </a:t>
            </a:r>
            <a:endParaRPr lang="en-US" dirty="0">
              <a:solidFill>
                <a:srgbClr val="003399"/>
              </a:solidFill>
            </a:endParaRPr>
          </a:p>
        </p:txBody>
      </p:sp>
      <p:sp>
        <p:nvSpPr>
          <p:cNvPr id="4" name="Content Placeholder 4"/>
          <p:cNvSpPr txBox="1">
            <a:spLocks/>
          </p:cNvSpPr>
          <p:nvPr/>
        </p:nvSpPr>
        <p:spPr bwMode="auto">
          <a:xfrm>
            <a:off x="838200" y="2667000"/>
            <a:ext cx="7772400" cy="3657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00000"/>
              </a:buClr>
              <a:buSzPct val="80000"/>
              <a:buFont typeface="Wingdings" pitchFamily="2" charset="2"/>
              <a:buChar char="n"/>
              <a:defRPr sz="2600">
                <a:solidFill>
                  <a:srgbClr val="333333"/>
                </a:solidFill>
                <a:latin typeface="+mn-lt"/>
                <a:ea typeface="+mn-ea"/>
                <a:cs typeface="+mn-cs"/>
              </a:defRPr>
            </a:lvl1pPr>
            <a:lvl2pPr marL="742950" indent="-285750" algn="l" rtl="0" eaLnBrk="0" fontAlgn="base" hangingPunct="0">
              <a:spcBef>
                <a:spcPct val="20000"/>
              </a:spcBef>
              <a:spcAft>
                <a:spcPct val="0"/>
              </a:spcAft>
              <a:buClr>
                <a:srgbClr val="CC3300"/>
              </a:buClr>
              <a:buSzPct val="75000"/>
              <a:buFont typeface="Wingdings" pitchFamily="2" charset="2"/>
              <a:buChar char="n"/>
              <a:defRPr sz="2400">
                <a:solidFill>
                  <a:srgbClr val="333333"/>
                </a:solidFill>
                <a:latin typeface="+mj-lt"/>
              </a:defRPr>
            </a:lvl2pPr>
            <a:lvl3pPr marL="1143000" indent="-228600" algn="l" rtl="0" eaLnBrk="0" fontAlgn="base" hangingPunct="0">
              <a:spcBef>
                <a:spcPct val="20000"/>
              </a:spcBef>
              <a:spcAft>
                <a:spcPct val="0"/>
              </a:spcAft>
              <a:buClr>
                <a:srgbClr val="FF9933"/>
              </a:buClr>
              <a:buSzPct val="90000"/>
              <a:buFont typeface="Wingdings" pitchFamily="2" charset="2"/>
              <a:buChar char="§"/>
              <a:defRPr sz="2200">
                <a:solidFill>
                  <a:srgbClr val="333333"/>
                </a:solidFill>
                <a:latin typeface="+mj-lt"/>
              </a:defRPr>
            </a:lvl3pPr>
            <a:lvl4pPr marL="1600200" indent="-228600" algn="l" rtl="0" eaLnBrk="0" fontAlgn="base" hangingPunct="0">
              <a:spcBef>
                <a:spcPct val="20000"/>
              </a:spcBef>
              <a:spcAft>
                <a:spcPct val="0"/>
              </a:spcAft>
              <a:buClr>
                <a:srgbClr val="CC9900"/>
              </a:buClr>
              <a:buSzPct val="60000"/>
              <a:buFont typeface="Wingdings" pitchFamily="2" charset="2"/>
              <a:buChar char="n"/>
              <a:defRPr>
                <a:solidFill>
                  <a:srgbClr val="333333"/>
                </a:solidFill>
                <a:latin typeface="+mj-lt"/>
              </a:defRPr>
            </a:lvl4pPr>
            <a:lvl5pPr marL="2057400" indent="-228600" algn="l" rtl="0" eaLnBrk="0" fontAlgn="base" hangingPunct="0">
              <a:spcBef>
                <a:spcPct val="20000"/>
              </a:spcBef>
              <a:spcAft>
                <a:spcPct val="0"/>
              </a:spcAft>
              <a:buClr>
                <a:schemeClr val="accent2"/>
              </a:buClr>
              <a:buSzPct val="60000"/>
              <a:buFont typeface="Wingdings" pitchFamily="2" charset="2"/>
              <a:buChar char="n"/>
              <a:defRPr sz="1600">
                <a:solidFill>
                  <a:srgbClr val="333333"/>
                </a:solidFill>
                <a:latin typeface="+mj-lt"/>
              </a:defRPr>
            </a:lvl5pPr>
            <a:lvl6pPr marL="2514600" indent="-228600" algn="l" rtl="0" fontAlgn="base">
              <a:spcBef>
                <a:spcPct val="20000"/>
              </a:spcBef>
              <a:spcAft>
                <a:spcPct val="0"/>
              </a:spcAft>
              <a:buClr>
                <a:schemeClr val="accent2"/>
              </a:buClr>
              <a:buSzPct val="60000"/>
              <a:buFont typeface="Wingdings" pitchFamily="2" charset="2"/>
              <a:buChar char="n"/>
              <a:defRPr sz="1600">
                <a:solidFill>
                  <a:srgbClr val="333333"/>
                </a:solidFill>
                <a:latin typeface="+mj-lt"/>
              </a:defRPr>
            </a:lvl6pPr>
            <a:lvl7pPr marL="2971800" indent="-228600" algn="l" rtl="0" fontAlgn="base">
              <a:spcBef>
                <a:spcPct val="20000"/>
              </a:spcBef>
              <a:spcAft>
                <a:spcPct val="0"/>
              </a:spcAft>
              <a:buClr>
                <a:schemeClr val="accent2"/>
              </a:buClr>
              <a:buSzPct val="60000"/>
              <a:buFont typeface="Wingdings" pitchFamily="2" charset="2"/>
              <a:buChar char="n"/>
              <a:defRPr sz="1600">
                <a:solidFill>
                  <a:srgbClr val="333333"/>
                </a:solidFill>
                <a:latin typeface="+mj-lt"/>
              </a:defRPr>
            </a:lvl7pPr>
            <a:lvl8pPr marL="3429000" indent="-228600" algn="l" rtl="0" fontAlgn="base">
              <a:spcBef>
                <a:spcPct val="20000"/>
              </a:spcBef>
              <a:spcAft>
                <a:spcPct val="0"/>
              </a:spcAft>
              <a:buClr>
                <a:schemeClr val="accent2"/>
              </a:buClr>
              <a:buSzPct val="60000"/>
              <a:buFont typeface="Wingdings" pitchFamily="2" charset="2"/>
              <a:buChar char="n"/>
              <a:defRPr sz="1600">
                <a:solidFill>
                  <a:srgbClr val="333333"/>
                </a:solidFill>
                <a:latin typeface="+mj-lt"/>
              </a:defRPr>
            </a:lvl8pPr>
            <a:lvl9pPr marL="3886200" indent="-228600" algn="l" rtl="0" fontAlgn="base">
              <a:spcBef>
                <a:spcPct val="20000"/>
              </a:spcBef>
              <a:spcAft>
                <a:spcPct val="0"/>
              </a:spcAft>
              <a:buClr>
                <a:schemeClr val="accent2"/>
              </a:buClr>
              <a:buSzPct val="60000"/>
              <a:buFont typeface="Wingdings" pitchFamily="2" charset="2"/>
              <a:buChar char="n"/>
              <a:defRPr sz="1600">
                <a:solidFill>
                  <a:srgbClr val="333333"/>
                </a:solidFill>
                <a:latin typeface="+mj-lt"/>
              </a:defRPr>
            </a:lvl9pPr>
          </a:lstStyle>
          <a:p>
            <a:pPr marL="0" indent="0">
              <a:spcBef>
                <a:spcPts val="600"/>
              </a:spcBef>
              <a:spcAft>
                <a:spcPts val="600"/>
              </a:spcAft>
              <a:buFont typeface="Wingdings" pitchFamily="2" charset="2"/>
              <a:buNone/>
            </a:pPr>
            <a:r>
              <a:rPr lang="en-US" kern="0" dirty="0" smtClean="0">
                <a:solidFill>
                  <a:srgbClr val="003399"/>
                </a:solidFill>
              </a:rPr>
              <a:t>Historical plant breeding approaches:</a:t>
            </a:r>
          </a:p>
          <a:p>
            <a:pPr lvl="1">
              <a:spcBef>
                <a:spcPts val="0"/>
              </a:spcBef>
              <a:buClr>
                <a:srgbClr val="003399"/>
              </a:buClr>
              <a:buSzPct val="100000"/>
              <a:buFont typeface="Arial" panose="020B0604020202020204" pitchFamily="34" charset="0"/>
              <a:buChar char="•"/>
            </a:pPr>
            <a:r>
              <a:rPr lang="en-US" sz="2000" kern="0" dirty="0" smtClean="0">
                <a:solidFill>
                  <a:srgbClr val="003399"/>
                </a:solidFill>
              </a:rPr>
              <a:t>Tandem Selection </a:t>
            </a:r>
          </a:p>
          <a:p>
            <a:pPr lvl="1">
              <a:spcBef>
                <a:spcPts val="0"/>
              </a:spcBef>
              <a:buClr>
                <a:srgbClr val="003399"/>
              </a:buClr>
              <a:buSzPct val="100000"/>
              <a:buFont typeface="Arial" panose="020B0604020202020204" pitchFamily="34" charset="0"/>
              <a:buChar char="•"/>
            </a:pPr>
            <a:r>
              <a:rPr lang="en-US" sz="2000" kern="0" dirty="0" smtClean="0">
                <a:solidFill>
                  <a:srgbClr val="003399"/>
                </a:solidFill>
              </a:rPr>
              <a:t>Independent Culling (Hazel, 1943)</a:t>
            </a:r>
          </a:p>
          <a:p>
            <a:pPr lvl="1">
              <a:spcBef>
                <a:spcPts val="0"/>
              </a:spcBef>
              <a:buClr>
                <a:srgbClr val="003399"/>
              </a:buClr>
              <a:buSzPct val="100000"/>
              <a:buFont typeface="Arial" panose="020B0604020202020204" pitchFamily="34" charset="0"/>
              <a:buChar char="•"/>
            </a:pPr>
            <a:r>
              <a:rPr lang="en-US" sz="2000" kern="0" dirty="0" smtClean="0">
                <a:solidFill>
                  <a:srgbClr val="003399"/>
                </a:solidFill>
              </a:rPr>
              <a:t>Multi-stage Selection</a:t>
            </a:r>
          </a:p>
          <a:p>
            <a:pPr lvl="1">
              <a:spcBef>
                <a:spcPts val="0"/>
              </a:spcBef>
              <a:buClr>
                <a:srgbClr val="003399"/>
              </a:buClr>
              <a:buSzPct val="100000"/>
              <a:buFont typeface="Arial" panose="020B0604020202020204" pitchFamily="34" charset="0"/>
              <a:buChar char="•"/>
            </a:pPr>
            <a:r>
              <a:rPr lang="en-US" sz="2000" kern="0" dirty="0" smtClean="0">
                <a:solidFill>
                  <a:srgbClr val="003399"/>
                </a:solidFill>
              </a:rPr>
              <a:t>Selection Index (Hazel and Lush, 1942)</a:t>
            </a:r>
          </a:p>
          <a:p>
            <a:pPr marL="0" indent="0">
              <a:spcBef>
                <a:spcPts val="1200"/>
              </a:spcBef>
              <a:spcAft>
                <a:spcPts val="600"/>
              </a:spcAft>
              <a:buFont typeface="Wingdings" pitchFamily="2" charset="2"/>
              <a:buNone/>
            </a:pPr>
            <a:r>
              <a:rPr lang="en-US" kern="0" dirty="0" smtClean="0">
                <a:solidFill>
                  <a:srgbClr val="003399"/>
                </a:solidFill>
              </a:rPr>
              <a:t>Applied mathematics approach:</a:t>
            </a:r>
          </a:p>
          <a:p>
            <a:pPr lvl="1">
              <a:spcBef>
                <a:spcPts val="0"/>
              </a:spcBef>
              <a:buClr>
                <a:srgbClr val="003399"/>
              </a:buClr>
              <a:buSzPct val="100000"/>
              <a:buFont typeface="Arial" panose="020B0604020202020204" pitchFamily="34" charset="0"/>
              <a:buChar char="•"/>
            </a:pPr>
            <a:r>
              <a:rPr lang="en-US" sz="2000" kern="0" dirty="0" smtClean="0">
                <a:solidFill>
                  <a:srgbClr val="003399"/>
                </a:solidFill>
              </a:rPr>
              <a:t>Translate </a:t>
            </a:r>
            <a:r>
              <a:rPr lang="en-US" sz="2000" i="1" kern="0" dirty="0" smtClean="0">
                <a:solidFill>
                  <a:srgbClr val="003399"/>
                </a:solidFill>
                <a:latin typeface="Times New Roman"/>
                <a:cs typeface="Times New Roman"/>
              </a:rPr>
              <a:t>k</a:t>
            </a:r>
            <a:r>
              <a:rPr lang="en-US" sz="2000" kern="0" dirty="0" smtClean="0">
                <a:solidFill>
                  <a:srgbClr val="003399"/>
                </a:solidFill>
              </a:rPr>
              <a:t> traits into </a:t>
            </a:r>
            <a:r>
              <a:rPr lang="en-US" sz="2000" i="1" kern="0" dirty="0" smtClean="0">
                <a:solidFill>
                  <a:srgbClr val="003399"/>
                </a:solidFill>
                <a:latin typeface="Times New Roman"/>
                <a:cs typeface="Times New Roman"/>
              </a:rPr>
              <a:t>k</a:t>
            </a:r>
            <a:r>
              <a:rPr lang="en-US" sz="2000" kern="0" dirty="0" smtClean="0">
                <a:solidFill>
                  <a:srgbClr val="003399"/>
                </a:solidFill>
              </a:rPr>
              <a:t> objective functions</a:t>
            </a:r>
          </a:p>
          <a:p>
            <a:pPr lvl="1">
              <a:spcBef>
                <a:spcPts val="0"/>
              </a:spcBef>
              <a:buClr>
                <a:srgbClr val="003399"/>
              </a:buClr>
              <a:buSzPct val="100000"/>
              <a:buFont typeface="Arial" panose="020B0604020202020204" pitchFamily="34" charset="0"/>
              <a:buChar char="•"/>
            </a:pPr>
            <a:r>
              <a:rPr lang="en-US" sz="2000" kern="0" dirty="0" smtClean="0">
                <a:solidFill>
                  <a:srgbClr val="003399"/>
                </a:solidFill>
              </a:rPr>
              <a:t>Simultaneously optimize </a:t>
            </a:r>
            <a:r>
              <a:rPr lang="en-US" sz="2000" i="1" kern="0" dirty="0" smtClean="0">
                <a:solidFill>
                  <a:srgbClr val="003399"/>
                </a:solidFill>
                <a:latin typeface="Times New Roman"/>
                <a:cs typeface="Times New Roman"/>
              </a:rPr>
              <a:t>k+</a:t>
            </a:r>
            <a:r>
              <a:rPr lang="en-US" sz="2000" kern="0" dirty="0" smtClean="0">
                <a:solidFill>
                  <a:srgbClr val="003399"/>
                </a:solidFill>
                <a:latin typeface="Times New Roman"/>
                <a:cs typeface="Times New Roman"/>
              </a:rPr>
              <a:t>1 </a:t>
            </a:r>
            <a:r>
              <a:rPr lang="en-US" sz="2000" kern="0" dirty="0" smtClean="0">
                <a:solidFill>
                  <a:srgbClr val="003399"/>
                </a:solidFill>
                <a:latin typeface="+mn-lt"/>
                <a:cs typeface="Times New Roman"/>
              </a:rPr>
              <a:t>objective functions</a:t>
            </a:r>
            <a:endParaRPr lang="en-US" sz="2000" kern="0" dirty="0" smtClean="0">
              <a:solidFill>
                <a:srgbClr val="003399"/>
              </a:solidFill>
              <a:latin typeface="+mn-lt"/>
            </a:endParaRPr>
          </a:p>
          <a:p>
            <a:pPr marL="0" indent="0">
              <a:buFont typeface="Wingdings" pitchFamily="2" charset="2"/>
              <a:buNone/>
            </a:pPr>
            <a:endParaRPr lang="en-US" kern="0" dirty="0">
              <a:solidFill>
                <a:srgbClr val="003399"/>
              </a:solidFill>
            </a:endParaRPr>
          </a:p>
        </p:txBody>
      </p:sp>
    </p:spTree>
    <p:extLst>
      <p:ext uri="{BB962C8B-B14F-4D97-AF65-F5344CB8AC3E}">
        <p14:creationId xmlns:p14="http://schemas.microsoft.com/office/powerpoint/2010/main" val="168009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uClr>
                <a:srgbClr val="003399"/>
              </a:buClr>
              <a:buSzPct val="100000"/>
            </a:pPr>
            <a:r>
              <a:rPr lang="en-US" sz="3600" dirty="0" smtClean="0"/>
              <a:t>Multi-trait Selection: </a:t>
            </a:r>
            <a:br>
              <a:rPr lang="en-US" sz="3600" dirty="0" smtClean="0"/>
            </a:br>
            <a:r>
              <a:rPr lang="en-US" sz="3600" dirty="0" smtClean="0"/>
              <a:t>Selection Index</a:t>
            </a:r>
            <a:endParaRPr lang="en-US" sz="3600" dirty="0"/>
          </a:p>
        </p:txBody>
      </p:sp>
      <p:graphicFrame>
        <p:nvGraphicFramePr>
          <p:cNvPr id="6" name="Object 5"/>
          <p:cNvGraphicFramePr>
            <a:graphicFrameLocks noChangeAspect="1"/>
          </p:cNvGraphicFramePr>
          <p:nvPr>
            <p:extLst/>
          </p:nvPr>
        </p:nvGraphicFramePr>
        <p:xfrm>
          <a:off x="4451350" y="2654300"/>
          <a:ext cx="114300" cy="165100"/>
        </p:xfrm>
        <a:graphic>
          <a:graphicData uri="http://schemas.openxmlformats.org/presentationml/2006/ole">
            <mc:AlternateContent xmlns:mc="http://schemas.openxmlformats.org/markup-compatibility/2006">
              <mc:Choice xmlns:v="urn:schemas-microsoft-com:vml" Requires="v">
                <p:oleObj spid="_x0000_s16446" name="Equation" r:id="rId4" imgW="114120" imgH="164880" progId="Equation.DSMT4">
                  <p:embed/>
                </p:oleObj>
              </mc:Choice>
              <mc:Fallback>
                <p:oleObj name="Equation" r:id="rId4" imgW="114120" imgH="164880" progId="Equation.DSMT4">
                  <p:embed/>
                  <p:pic>
                    <p:nvPicPr>
                      <p:cNvPr id="0" name=""/>
                      <p:cNvPicPr/>
                      <p:nvPr/>
                    </p:nvPicPr>
                    <p:blipFill>
                      <a:blip r:embed="rId5"/>
                      <a:stretch>
                        <a:fillRect/>
                      </a:stretch>
                    </p:blipFill>
                    <p:spPr>
                      <a:xfrm>
                        <a:off x="4451350" y="2654300"/>
                        <a:ext cx="114300" cy="16510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004553563"/>
              </p:ext>
            </p:extLst>
          </p:nvPr>
        </p:nvGraphicFramePr>
        <p:xfrm>
          <a:off x="1524000" y="1828800"/>
          <a:ext cx="1612900" cy="3408362"/>
        </p:xfrm>
        <a:graphic>
          <a:graphicData uri="http://schemas.openxmlformats.org/presentationml/2006/ole">
            <mc:AlternateContent xmlns:mc="http://schemas.openxmlformats.org/markup-compatibility/2006">
              <mc:Choice xmlns:v="urn:schemas-microsoft-com:vml" Requires="v">
                <p:oleObj spid="_x0000_s16447" name="Equation" r:id="rId6" imgW="800100" imgH="1689100" progId="Equation.3">
                  <p:embed/>
                </p:oleObj>
              </mc:Choice>
              <mc:Fallback>
                <p:oleObj name="Equation" r:id="rId6" imgW="800100" imgH="1689100" progId="Equation.3">
                  <p:embed/>
                  <p:pic>
                    <p:nvPicPr>
                      <p:cNvPr id="0" name=""/>
                      <p:cNvPicPr/>
                      <p:nvPr/>
                    </p:nvPicPr>
                    <p:blipFill>
                      <a:blip r:embed="rId7"/>
                      <a:stretch>
                        <a:fillRect/>
                      </a:stretch>
                    </p:blipFill>
                    <p:spPr>
                      <a:xfrm>
                        <a:off x="1524000" y="1828800"/>
                        <a:ext cx="1612900" cy="3408362"/>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5067860"/>
              </p:ext>
            </p:extLst>
          </p:nvPr>
        </p:nvGraphicFramePr>
        <p:xfrm>
          <a:off x="4038600" y="2121600"/>
          <a:ext cx="4165600" cy="1438275"/>
        </p:xfrm>
        <a:graphic>
          <a:graphicData uri="http://schemas.openxmlformats.org/presentationml/2006/ole">
            <mc:AlternateContent xmlns:mc="http://schemas.openxmlformats.org/markup-compatibility/2006">
              <mc:Choice xmlns:v="urn:schemas-microsoft-com:vml" Requires="v">
                <p:oleObj spid="_x0000_s16448" name="Equation" r:id="rId8" imgW="1803400" imgH="622300" progId="Equation.3">
                  <p:embed/>
                </p:oleObj>
              </mc:Choice>
              <mc:Fallback>
                <p:oleObj name="Equation" r:id="rId8" imgW="1803400" imgH="622300" progId="Equation.3">
                  <p:embed/>
                  <p:pic>
                    <p:nvPicPr>
                      <p:cNvPr id="0" name=""/>
                      <p:cNvPicPr/>
                      <p:nvPr/>
                    </p:nvPicPr>
                    <p:blipFill>
                      <a:blip r:embed="rId9"/>
                      <a:stretch>
                        <a:fillRect/>
                      </a:stretch>
                    </p:blipFill>
                    <p:spPr>
                      <a:xfrm>
                        <a:off x="4038600" y="2121600"/>
                        <a:ext cx="4165600" cy="1438275"/>
                      </a:xfrm>
                      <a:prstGeom prst="rect">
                        <a:avLst/>
                      </a:prstGeom>
                    </p:spPr>
                  </p:pic>
                </p:oleObj>
              </mc:Fallback>
            </mc:AlternateContent>
          </a:graphicData>
        </a:graphic>
      </p:graphicFrame>
    </p:spTree>
    <p:extLst>
      <p:ext uri="{BB962C8B-B14F-4D97-AF65-F5344CB8AC3E}">
        <p14:creationId xmlns:p14="http://schemas.microsoft.com/office/powerpoint/2010/main" val="121926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Pipeline Representation of Cultivar Development</a:t>
            </a:r>
            <a:endParaRPr lang="en-US" sz="3600" i="1" dirty="0"/>
          </a:p>
        </p:txBody>
      </p:sp>
      <p:grpSp>
        <p:nvGrpSpPr>
          <p:cNvPr id="4" name="Group 3"/>
          <p:cNvGrpSpPr/>
          <p:nvPr/>
        </p:nvGrpSpPr>
        <p:grpSpPr>
          <a:xfrm>
            <a:off x="1676400" y="1981199"/>
            <a:ext cx="5635349" cy="1145249"/>
            <a:chOff x="2792336" y="2806669"/>
            <a:chExt cx="5635349" cy="1145249"/>
          </a:xfrm>
        </p:grpSpPr>
        <p:sp>
          <p:nvSpPr>
            <p:cNvPr id="5" name="Pentagon 4"/>
            <p:cNvSpPr/>
            <p:nvPr/>
          </p:nvSpPr>
          <p:spPr>
            <a:xfrm>
              <a:off x="2834502" y="2806670"/>
              <a:ext cx="613326" cy="733953"/>
            </a:xfrm>
            <a:prstGeom prst="homePlate">
              <a:avLst>
                <a:gd name="adj" fmla="val 5952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 name="Chevron 5"/>
            <p:cNvSpPr/>
            <p:nvPr/>
          </p:nvSpPr>
          <p:spPr>
            <a:xfrm>
              <a:off x="3155335" y="2806670"/>
              <a:ext cx="1561468" cy="733954"/>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7" name="TextBox 6"/>
            <p:cNvSpPr txBox="1"/>
            <p:nvPr/>
          </p:nvSpPr>
          <p:spPr>
            <a:xfrm>
              <a:off x="3493372" y="2843966"/>
              <a:ext cx="878830" cy="646331"/>
            </a:xfrm>
            <a:prstGeom prst="rect">
              <a:avLst/>
            </a:prstGeom>
            <a:noFill/>
          </p:spPr>
          <p:txBody>
            <a:bodyPr wrap="none" rtlCol="0">
              <a:spAutoFit/>
            </a:bodyPr>
            <a:lstStyle/>
            <a:p>
              <a:r>
                <a:rPr lang="en-US" sz="1200" b="1" dirty="0" smtClean="0">
                  <a:solidFill>
                    <a:srgbClr val="FFFF00"/>
                  </a:solidFill>
                </a:rPr>
                <a:t>Develop </a:t>
              </a:r>
            </a:p>
            <a:p>
              <a:r>
                <a:rPr lang="en-US" sz="1200" b="1" dirty="0" smtClean="0">
                  <a:solidFill>
                    <a:srgbClr val="FFFF00"/>
                  </a:solidFill>
                </a:rPr>
                <a:t>Replicable </a:t>
              </a:r>
            </a:p>
            <a:p>
              <a:r>
                <a:rPr lang="en-US" sz="1200" b="1" dirty="0" smtClean="0">
                  <a:solidFill>
                    <a:srgbClr val="FFFF00"/>
                  </a:solidFill>
                </a:rPr>
                <a:t>Genotypes</a:t>
              </a:r>
              <a:endParaRPr lang="en-US" sz="1200" b="1" dirty="0">
                <a:solidFill>
                  <a:srgbClr val="FFFF00"/>
                </a:solidFill>
              </a:endParaRPr>
            </a:p>
          </p:txBody>
        </p:sp>
        <p:sp>
          <p:nvSpPr>
            <p:cNvPr id="8" name="Chevron 7"/>
            <p:cNvSpPr/>
            <p:nvPr/>
          </p:nvSpPr>
          <p:spPr>
            <a:xfrm>
              <a:off x="4441228" y="2806670"/>
              <a:ext cx="1797188" cy="726159"/>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9" name="TextBox 8"/>
            <p:cNvSpPr txBox="1"/>
            <p:nvPr/>
          </p:nvSpPr>
          <p:spPr>
            <a:xfrm>
              <a:off x="5016803" y="2937745"/>
              <a:ext cx="899733" cy="461665"/>
            </a:xfrm>
            <a:prstGeom prst="rect">
              <a:avLst/>
            </a:prstGeom>
            <a:noFill/>
          </p:spPr>
          <p:txBody>
            <a:bodyPr wrap="none" rtlCol="0">
              <a:spAutoFit/>
            </a:bodyPr>
            <a:lstStyle/>
            <a:p>
              <a:r>
                <a:rPr lang="en-US" sz="1200" b="1" dirty="0" smtClean="0">
                  <a:solidFill>
                    <a:srgbClr val="FFFF00"/>
                  </a:solidFill>
                </a:rPr>
                <a:t>Replicated </a:t>
              </a:r>
            </a:p>
            <a:p>
              <a:r>
                <a:rPr lang="en-US" sz="1200" b="1" dirty="0" smtClean="0">
                  <a:solidFill>
                    <a:srgbClr val="FFFF00"/>
                  </a:solidFill>
                </a:rPr>
                <a:t>Field Trials </a:t>
              </a:r>
            </a:p>
          </p:txBody>
        </p:sp>
        <p:sp>
          <p:nvSpPr>
            <p:cNvPr id="10" name="Curved Down Arrow 9"/>
            <p:cNvSpPr/>
            <p:nvPr/>
          </p:nvSpPr>
          <p:spPr bwMode="auto">
            <a:xfrm rot="10800000">
              <a:off x="2838732" y="3553414"/>
              <a:ext cx="3306403" cy="398504"/>
            </a:xfrm>
            <a:prstGeom prst="curvedDown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Comic Sans MS" pitchFamily="66" charset="0"/>
              </a:endParaRPr>
            </a:p>
          </p:txBody>
        </p:sp>
        <p:sp>
          <p:nvSpPr>
            <p:cNvPr id="11" name="Chevron 10"/>
            <p:cNvSpPr/>
            <p:nvPr/>
          </p:nvSpPr>
          <p:spPr>
            <a:xfrm>
              <a:off x="6883351" y="2806669"/>
              <a:ext cx="1544334" cy="733954"/>
            </a:xfrm>
            <a:prstGeom prst="chevr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2" name="TextBox 11"/>
            <p:cNvSpPr txBox="1"/>
            <p:nvPr/>
          </p:nvSpPr>
          <p:spPr>
            <a:xfrm>
              <a:off x="7189467" y="3036326"/>
              <a:ext cx="1118961" cy="276999"/>
            </a:xfrm>
            <a:prstGeom prst="rect">
              <a:avLst/>
            </a:prstGeom>
            <a:noFill/>
          </p:spPr>
          <p:txBody>
            <a:bodyPr wrap="none" rtlCol="0">
              <a:spAutoFit/>
            </a:bodyPr>
            <a:lstStyle/>
            <a:p>
              <a:r>
                <a:rPr lang="en-US" sz="1200" b="1" dirty="0" smtClean="0">
                  <a:solidFill>
                    <a:srgbClr val="FFFF00"/>
                  </a:solidFill>
                </a:rPr>
                <a:t>Commercialize</a:t>
              </a:r>
            </a:p>
          </p:txBody>
        </p:sp>
        <p:sp>
          <p:nvSpPr>
            <p:cNvPr id="15" name="Chevron 14"/>
            <p:cNvSpPr/>
            <p:nvPr/>
          </p:nvSpPr>
          <p:spPr>
            <a:xfrm>
              <a:off x="5958977" y="2806669"/>
              <a:ext cx="1205711" cy="733954"/>
            </a:xfrm>
            <a:prstGeom prst="chevr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6" name="TextBox 15"/>
            <p:cNvSpPr txBox="1"/>
            <p:nvPr/>
          </p:nvSpPr>
          <p:spPr>
            <a:xfrm>
              <a:off x="6462782" y="3046907"/>
              <a:ext cx="522322" cy="276999"/>
            </a:xfrm>
            <a:prstGeom prst="rect">
              <a:avLst/>
            </a:prstGeom>
            <a:noFill/>
          </p:spPr>
          <p:txBody>
            <a:bodyPr wrap="none" rtlCol="0">
              <a:spAutoFit/>
            </a:bodyPr>
            <a:lstStyle/>
            <a:p>
              <a:r>
                <a:rPr lang="en-US" sz="1200" b="1" dirty="0" smtClean="0">
                  <a:solidFill>
                    <a:srgbClr val="FFFF00"/>
                  </a:solidFill>
                </a:rPr>
                <a:t>METs</a:t>
              </a:r>
            </a:p>
          </p:txBody>
        </p:sp>
        <p:sp>
          <p:nvSpPr>
            <p:cNvPr id="17" name="TextBox 16"/>
            <p:cNvSpPr txBox="1"/>
            <p:nvPr/>
          </p:nvSpPr>
          <p:spPr>
            <a:xfrm>
              <a:off x="2792336" y="3036326"/>
              <a:ext cx="524246" cy="276999"/>
            </a:xfrm>
            <a:prstGeom prst="rect">
              <a:avLst/>
            </a:prstGeom>
            <a:noFill/>
          </p:spPr>
          <p:txBody>
            <a:bodyPr wrap="none" rtlCol="0">
              <a:spAutoFit/>
            </a:bodyPr>
            <a:lstStyle/>
            <a:p>
              <a:r>
                <a:rPr lang="en-US" sz="1200" b="1" dirty="0" smtClean="0">
                  <a:solidFill>
                    <a:srgbClr val="FFFF00"/>
                  </a:solidFill>
                </a:rPr>
                <a:t>Cross</a:t>
              </a:r>
              <a:endParaRPr lang="en-US" sz="1200" b="1" dirty="0">
                <a:solidFill>
                  <a:srgbClr val="FFFF00"/>
                </a:solidFill>
              </a:endParaRPr>
            </a:p>
          </p:txBody>
        </p:sp>
      </p:grpSp>
      <p:sp>
        <p:nvSpPr>
          <p:cNvPr id="43" name="TextBox 42"/>
          <p:cNvSpPr txBox="1"/>
          <p:nvPr/>
        </p:nvSpPr>
        <p:spPr>
          <a:xfrm>
            <a:off x="609600" y="3240759"/>
            <a:ext cx="8229599" cy="1938992"/>
          </a:xfrm>
          <a:prstGeom prst="rect">
            <a:avLst/>
          </a:prstGeom>
          <a:noFill/>
        </p:spPr>
        <p:txBody>
          <a:bodyPr wrap="square" rtlCol="0">
            <a:spAutoFit/>
          </a:bodyPr>
          <a:lstStyle/>
          <a:p>
            <a:r>
              <a:rPr lang="en-US" sz="2000" dirty="0">
                <a:solidFill>
                  <a:srgbClr val="003399"/>
                </a:solidFill>
                <a:latin typeface="+mn-lt"/>
              </a:rPr>
              <a:t>Currently, we integrate new technologies and discoveries into existing breeding systems using </a:t>
            </a:r>
            <a:r>
              <a:rPr lang="en-US" sz="2000" i="1" dirty="0">
                <a:solidFill>
                  <a:srgbClr val="003399"/>
                </a:solidFill>
                <a:latin typeface="+mn-lt"/>
              </a:rPr>
              <a:t>ad hoc </a:t>
            </a:r>
            <a:r>
              <a:rPr lang="en-US" sz="2000" dirty="0" smtClean="0">
                <a:solidFill>
                  <a:srgbClr val="003399"/>
                </a:solidFill>
                <a:latin typeface="+mn-lt"/>
              </a:rPr>
              <a:t>approaches</a:t>
            </a:r>
            <a:r>
              <a:rPr lang="en-US" sz="2000" dirty="0">
                <a:solidFill>
                  <a:srgbClr val="003399"/>
                </a:solidFill>
                <a:latin typeface="+mn-lt"/>
              </a:rPr>
              <a:t>. We do this because we </a:t>
            </a:r>
            <a:r>
              <a:rPr lang="en-US" sz="2000" dirty="0" smtClean="0">
                <a:solidFill>
                  <a:srgbClr val="003399"/>
                </a:solidFill>
                <a:latin typeface="+mn-lt"/>
              </a:rPr>
              <a:t>can and we are </a:t>
            </a:r>
            <a:r>
              <a:rPr lang="en-US" sz="2000" dirty="0">
                <a:solidFill>
                  <a:srgbClr val="003399"/>
                </a:solidFill>
                <a:latin typeface="+mn-lt"/>
              </a:rPr>
              <a:t>afraid that our competitors will. We do not know if the </a:t>
            </a:r>
            <a:r>
              <a:rPr lang="en-US" sz="2000" dirty="0" smtClean="0">
                <a:solidFill>
                  <a:srgbClr val="003399"/>
                </a:solidFill>
                <a:latin typeface="+mn-lt"/>
              </a:rPr>
              <a:t>resulting design </a:t>
            </a:r>
            <a:r>
              <a:rPr lang="en-US" sz="2000" dirty="0">
                <a:solidFill>
                  <a:srgbClr val="003399"/>
                </a:solidFill>
                <a:latin typeface="+mn-lt"/>
              </a:rPr>
              <a:t>are optimal.</a:t>
            </a:r>
            <a:r>
              <a:rPr lang="is-IS" sz="2000" dirty="0">
                <a:solidFill>
                  <a:srgbClr val="003399"/>
                </a:solidFill>
                <a:latin typeface="+mn-lt"/>
              </a:rPr>
              <a:t> </a:t>
            </a:r>
            <a:r>
              <a:rPr lang="en-US" sz="2000" dirty="0">
                <a:solidFill>
                  <a:srgbClr val="003399"/>
                </a:solidFill>
                <a:latin typeface="+mn-lt"/>
              </a:rPr>
              <a:t>– Ted Crosbie, 2009</a:t>
            </a:r>
          </a:p>
          <a:p>
            <a:endParaRPr lang="en-US" sz="2000" dirty="0">
              <a:latin typeface="+mn-lt"/>
            </a:endParaRPr>
          </a:p>
        </p:txBody>
      </p:sp>
      <p:grpSp>
        <p:nvGrpSpPr>
          <p:cNvPr id="59" name="Group 58"/>
          <p:cNvGrpSpPr/>
          <p:nvPr/>
        </p:nvGrpSpPr>
        <p:grpSpPr>
          <a:xfrm>
            <a:off x="1545389" y="5179751"/>
            <a:ext cx="5900821" cy="1145248"/>
            <a:chOff x="2792336" y="2806670"/>
            <a:chExt cx="5900821" cy="1145248"/>
          </a:xfrm>
        </p:grpSpPr>
        <p:sp>
          <p:nvSpPr>
            <p:cNvPr id="60" name="Pentagon 59"/>
            <p:cNvSpPr/>
            <p:nvPr/>
          </p:nvSpPr>
          <p:spPr>
            <a:xfrm>
              <a:off x="2834502" y="2806670"/>
              <a:ext cx="613326" cy="733953"/>
            </a:xfrm>
            <a:prstGeom prst="homePlate">
              <a:avLst>
                <a:gd name="adj" fmla="val 5952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1" name="Chevron 60"/>
            <p:cNvSpPr/>
            <p:nvPr/>
          </p:nvSpPr>
          <p:spPr>
            <a:xfrm>
              <a:off x="3155335" y="2806670"/>
              <a:ext cx="1439108" cy="733954"/>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62" name="TextBox 61"/>
            <p:cNvSpPr txBox="1"/>
            <p:nvPr/>
          </p:nvSpPr>
          <p:spPr>
            <a:xfrm>
              <a:off x="3493372" y="2843966"/>
              <a:ext cx="878830" cy="646331"/>
            </a:xfrm>
            <a:prstGeom prst="rect">
              <a:avLst/>
            </a:prstGeom>
            <a:noFill/>
          </p:spPr>
          <p:txBody>
            <a:bodyPr wrap="none" rtlCol="0">
              <a:spAutoFit/>
            </a:bodyPr>
            <a:lstStyle/>
            <a:p>
              <a:r>
                <a:rPr lang="en-US" sz="1200" b="1" dirty="0" smtClean="0">
                  <a:solidFill>
                    <a:srgbClr val="FFFF00"/>
                  </a:solidFill>
                </a:rPr>
                <a:t>Develop </a:t>
              </a:r>
            </a:p>
            <a:p>
              <a:r>
                <a:rPr lang="en-US" sz="1200" b="1" dirty="0" smtClean="0">
                  <a:solidFill>
                    <a:srgbClr val="FFFF00"/>
                  </a:solidFill>
                </a:rPr>
                <a:t>Replicable </a:t>
              </a:r>
            </a:p>
            <a:p>
              <a:r>
                <a:rPr lang="en-US" sz="1200" b="1" dirty="0" smtClean="0">
                  <a:solidFill>
                    <a:srgbClr val="FFFF00"/>
                  </a:solidFill>
                </a:rPr>
                <a:t>Genotypes</a:t>
              </a:r>
              <a:endParaRPr lang="en-US" sz="1200" b="1" dirty="0">
                <a:solidFill>
                  <a:srgbClr val="FFFF00"/>
                </a:solidFill>
              </a:endParaRPr>
            </a:p>
          </p:txBody>
        </p:sp>
        <p:sp>
          <p:nvSpPr>
            <p:cNvPr id="63" name="Chevron 62"/>
            <p:cNvSpPr/>
            <p:nvPr/>
          </p:nvSpPr>
          <p:spPr>
            <a:xfrm>
              <a:off x="4292477" y="2806670"/>
              <a:ext cx="1522213" cy="726159"/>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64" name="TextBox 63"/>
            <p:cNvSpPr txBox="1"/>
            <p:nvPr/>
          </p:nvSpPr>
          <p:spPr>
            <a:xfrm>
              <a:off x="4667283" y="2937745"/>
              <a:ext cx="899733" cy="461665"/>
            </a:xfrm>
            <a:prstGeom prst="rect">
              <a:avLst/>
            </a:prstGeom>
            <a:noFill/>
          </p:spPr>
          <p:txBody>
            <a:bodyPr wrap="none" rtlCol="0">
              <a:spAutoFit/>
            </a:bodyPr>
            <a:lstStyle/>
            <a:p>
              <a:r>
                <a:rPr lang="en-US" sz="1200" b="1" dirty="0" smtClean="0">
                  <a:solidFill>
                    <a:srgbClr val="FFFF00"/>
                  </a:solidFill>
                </a:rPr>
                <a:t>Replicated </a:t>
              </a:r>
            </a:p>
            <a:p>
              <a:r>
                <a:rPr lang="en-US" sz="1200" b="1" dirty="0" smtClean="0">
                  <a:solidFill>
                    <a:srgbClr val="FFFF00"/>
                  </a:solidFill>
                </a:rPr>
                <a:t>Field Trials </a:t>
              </a:r>
            </a:p>
          </p:txBody>
        </p:sp>
        <p:sp>
          <p:nvSpPr>
            <p:cNvPr id="65" name="Curved Down Arrow 64"/>
            <p:cNvSpPr/>
            <p:nvPr/>
          </p:nvSpPr>
          <p:spPr bwMode="auto">
            <a:xfrm rot="10800000">
              <a:off x="2838732" y="3570125"/>
              <a:ext cx="2728283" cy="381793"/>
            </a:xfrm>
            <a:prstGeom prst="curvedDown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Comic Sans MS" pitchFamily="66" charset="0"/>
              </a:endParaRPr>
            </a:p>
          </p:txBody>
        </p:sp>
        <p:sp>
          <p:nvSpPr>
            <p:cNvPr id="66" name="Chevron 65"/>
            <p:cNvSpPr/>
            <p:nvPr/>
          </p:nvSpPr>
          <p:spPr>
            <a:xfrm>
              <a:off x="7268080" y="2806670"/>
              <a:ext cx="1425077" cy="733954"/>
            </a:xfrm>
            <a:prstGeom prst="chevr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67" name="TextBox 66"/>
            <p:cNvSpPr txBox="1"/>
            <p:nvPr/>
          </p:nvSpPr>
          <p:spPr>
            <a:xfrm>
              <a:off x="7574196" y="3040778"/>
              <a:ext cx="1118961" cy="276999"/>
            </a:xfrm>
            <a:prstGeom prst="rect">
              <a:avLst/>
            </a:prstGeom>
            <a:noFill/>
          </p:spPr>
          <p:txBody>
            <a:bodyPr wrap="none" rtlCol="0">
              <a:spAutoFit/>
            </a:bodyPr>
            <a:lstStyle/>
            <a:p>
              <a:r>
                <a:rPr lang="en-US" sz="1200" b="1" dirty="0" smtClean="0">
                  <a:solidFill>
                    <a:srgbClr val="FFFF00"/>
                  </a:solidFill>
                </a:rPr>
                <a:t>Commercialize</a:t>
              </a:r>
            </a:p>
          </p:txBody>
        </p:sp>
        <p:sp>
          <p:nvSpPr>
            <p:cNvPr id="68" name="Chevron 67"/>
            <p:cNvSpPr/>
            <p:nvPr/>
          </p:nvSpPr>
          <p:spPr>
            <a:xfrm>
              <a:off x="5494346" y="2806670"/>
              <a:ext cx="1205868" cy="726159"/>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69" name="TextBox 68"/>
            <p:cNvSpPr txBox="1"/>
            <p:nvPr/>
          </p:nvSpPr>
          <p:spPr>
            <a:xfrm>
              <a:off x="5814690" y="3046759"/>
              <a:ext cx="822469" cy="276999"/>
            </a:xfrm>
            <a:prstGeom prst="rect">
              <a:avLst/>
            </a:prstGeom>
            <a:noFill/>
          </p:spPr>
          <p:txBody>
            <a:bodyPr wrap="none" rtlCol="0">
              <a:spAutoFit/>
            </a:bodyPr>
            <a:lstStyle/>
            <a:p>
              <a:r>
                <a:rPr lang="en-US" sz="1200" b="1" dirty="0" err="1" smtClean="0">
                  <a:solidFill>
                    <a:srgbClr val="FFFF00"/>
                  </a:solidFill>
                </a:rPr>
                <a:t>Introgress</a:t>
              </a:r>
              <a:endParaRPr lang="en-US" sz="1200" b="1" dirty="0">
                <a:solidFill>
                  <a:srgbClr val="FFFF00"/>
                </a:solidFill>
              </a:endParaRPr>
            </a:p>
          </p:txBody>
        </p:sp>
        <p:sp>
          <p:nvSpPr>
            <p:cNvPr id="70" name="Chevron 69"/>
            <p:cNvSpPr/>
            <p:nvPr/>
          </p:nvSpPr>
          <p:spPr>
            <a:xfrm>
              <a:off x="6389665" y="2806670"/>
              <a:ext cx="1205711" cy="733954"/>
            </a:xfrm>
            <a:prstGeom prst="chevr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71" name="TextBox 70"/>
            <p:cNvSpPr txBox="1"/>
            <p:nvPr/>
          </p:nvSpPr>
          <p:spPr>
            <a:xfrm>
              <a:off x="6773054" y="3045430"/>
              <a:ext cx="522322" cy="276999"/>
            </a:xfrm>
            <a:prstGeom prst="rect">
              <a:avLst/>
            </a:prstGeom>
            <a:noFill/>
          </p:spPr>
          <p:txBody>
            <a:bodyPr wrap="none" rtlCol="0">
              <a:spAutoFit/>
            </a:bodyPr>
            <a:lstStyle/>
            <a:p>
              <a:r>
                <a:rPr lang="en-US" sz="1200" b="1" dirty="0" smtClean="0">
                  <a:solidFill>
                    <a:srgbClr val="FFFF00"/>
                  </a:solidFill>
                </a:rPr>
                <a:t>METs</a:t>
              </a:r>
            </a:p>
          </p:txBody>
        </p:sp>
        <p:sp>
          <p:nvSpPr>
            <p:cNvPr id="72" name="TextBox 71"/>
            <p:cNvSpPr txBox="1"/>
            <p:nvPr/>
          </p:nvSpPr>
          <p:spPr>
            <a:xfrm>
              <a:off x="2792336" y="3036326"/>
              <a:ext cx="524246" cy="276999"/>
            </a:xfrm>
            <a:prstGeom prst="rect">
              <a:avLst/>
            </a:prstGeom>
            <a:noFill/>
          </p:spPr>
          <p:txBody>
            <a:bodyPr wrap="none" rtlCol="0">
              <a:spAutoFit/>
            </a:bodyPr>
            <a:lstStyle/>
            <a:p>
              <a:r>
                <a:rPr lang="en-US" sz="1200" b="1" dirty="0" smtClean="0">
                  <a:solidFill>
                    <a:srgbClr val="FFFF00"/>
                  </a:solidFill>
                </a:rPr>
                <a:t>Cross</a:t>
              </a:r>
              <a:endParaRPr lang="en-US" sz="1200" b="1" dirty="0">
                <a:solidFill>
                  <a:srgbClr val="FFFF00"/>
                </a:solidFill>
              </a:endParaRPr>
            </a:p>
          </p:txBody>
        </p:sp>
      </p:grpSp>
    </p:spTree>
    <p:extLst>
      <p:ext uri="{BB962C8B-B14F-4D97-AF65-F5344CB8AC3E}">
        <p14:creationId xmlns:p14="http://schemas.microsoft.com/office/powerpoint/2010/main" val="91408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cs typeface="Times New Roman" panose="02020603050405020304" pitchFamily="18" charset="0"/>
              </a:rPr>
              <a:t>Translate </a:t>
            </a:r>
            <a:r>
              <a:rPr lang="en-US" sz="3600" i="1" dirty="0">
                <a:latin typeface="Times New Roman"/>
                <a:cs typeface="Times New Roman"/>
              </a:rPr>
              <a:t>k</a:t>
            </a:r>
            <a:r>
              <a:rPr lang="en-US" sz="3600" dirty="0">
                <a:cs typeface="Times New Roman" panose="02020603050405020304" pitchFamily="18" charset="0"/>
              </a:rPr>
              <a:t> </a:t>
            </a:r>
            <a:r>
              <a:rPr lang="en-US" sz="3600" dirty="0" smtClean="0">
                <a:cs typeface="Times New Roman" panose="02020603050405020304" pitchFamily="18" charset="0"/>
              </a:rPr>
              <a:t>Traits </a:t>
            </a:r>
            <a:br>
              <a:rPr lang="en-US" sz="3600" dirty="0" smtClean="0">
                <a:cs typeface="Times New Roman" panose="02020603050405020304" pitchFamily="18" charset="0"/>
              </a:rPr>
            </a:br>
            <a:r>
              <a:rPr lang="en-US" sz="3600" dirty="0" smtClean="0">
                <a:cs typeface="Times New Roman" panose="02020603050405020304" pitchFamily="18" charset="0"/>
              </a:rPr>
              <a:t>into </a:t>
            </a:r>
            <a:r>
              <a:rPr lang="en-US" sz="3600" i="1" dirty="0">
                <a:latin typeface="Times New Roman"/>
                <a:cs typeface="Times New Roman"/>
              </a:rPr>
              <a:t>k </a:t>
            </a:r>
            <a:r>
              <a:rPr lang="en-US" sz="3600" dirty="0" smtClean="0">
                <a:cs typeface="Times New Roman" panose="02020603050405020304" pitchFamily="18" charset="0"/>
              </a:rPr>
              <a:t>Objective </a:t>
            </a:r>
            <a:r>
              <a:rPr lang="en-US" sz="3600" dirty="0">
                <a:cs typeface="Times New Roman" panose="02020603050405020304" pitchFamily="18" charset="0"/>
              </a:rPr>
              <a:t>Functions</a:t>
            </a:r>
            <a:endParaRPr lang="en-US" sz="3600" dirty="0"/>
          </a:p>
        </p:txBody>
      </p:sp>
      <p:graphicFrame>
        <p:nvGraphicFramePr>
          <p:cNvPr id="5" name="Object 4"/>
          <p:cNvGraphicFramePr>
            <a:graphicFrameLocks noChangeAspect="1"/>
          </p:cNvGraphicFramePr>
          <p:nvPr>
            <p:extLst>
              <p:ext uri="{D42A27DB-BD31-4B8C-83A1-F6EECF244321}">
                <p14:modId xmlns:p14="http://schemas.microsoft.com/office/powerpoint/2010/main" val="3932600477"/>
              </p:ext>
            </p:extLst>
          </p:nvPr>
        </p:nvGraphicFramePr>
        <p:xfrm>
          <a:off x="3518634" y="1963738"/>
          <a:ext cx="5438775" cy="2776537"/>
        </p:xfrm>
        <a:graphic>
          <a:graphicData uri="http://schemas.openxmlformats.org/presentationml/2006/ole">
            <mc:AlternateContent xmlns:mc="http://schemas.openxmlformats.org/markup-compatibility/2006">
              <mc:Choice xmlns:v="urn:schemas-microsoft-com:vml" Requires="v">
                <p:oleObj spid="_x0000_s17454" name="Equation" r:id="rId4" imgW="2362200" imgH="1206500" progId="Equation.3">
                  <p:embed/>
                </p:oleObj>
              </mc:Choice>
              <mc:Fallback>
                <p:oleObj name="Equation" r:id="rId4" imgW="2362200" imgH="1206500" progId="Equation.3">
                  <p:embed/>
                  <p:pic>
                    <p:nvPicPr>
                      <p:cNvPr id="0" name=""/>
                      <p:cNvPicPr/>
                      <p:nvPr/>
                    </p:nvPicPr>
                    <p:blipFill>
                      <a:blip r:embed="rId5"/>
                      <a:stretch>
                        <a:fillRect/>
                      </a:stretch>
                    </p:blipFill>
                    <p:spPr>
                      <a:xfrm>
                        <a:off x="3518634" y="1963738"/>
                        <a:ext cx="5438775" cy="2776537"/>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884075667"/>
              </p:ext>
            </p:extLst>
          </p:nvPr>
        </p:nvGraphicFramePr>
        <p:xfrm>
          <a:off x="990600" y="1955801"/>
          <a:ext cx="2125663" cy="4121150"/>
        </p:xfrm>
        <a:graphic>
          <a:graphicData uri="http://schemas.openxmlformats.org/presentationml/2006/ole">
            <mc:AlternateContent xmlns:mc="http://schemas.openxmlformats.org/markup-compatibility/2006">
              <mc:Choice xmlns:v="urn:schemas-microsoft-com:vml" Requires="v">
                <p:oleObj spid="_x0000_s17455" name="Equation" r:id="rId6" imgW="1143000" imgH="2222500" progId="Equation.3">
                  <p:embed/>
                </p:oleObj>
              </mc:Choice>
              <mc:Fallback>
                <p:oleObj name="Equation" r:id="rId6" imgW="1143000" imgH="2222500" progId="Equation.3">
                  <p:embed/>
                  <p:pic>
                    <p:nvPicPr>
                      <p:cNvPr id="0" name=""/>
                      <p:cNvPicPr/>
                      <p:nvPr/>
                    </p:nvPicPr>
                    <p:blipFill>
                      <a:blip r:embed="rId7"/>
                      <a:stretch>
                        <a:fillRect/>
                      </a:stretch>
                    </p:blipFill>
                    <p:spPr>
                      <a:xfrm>
                        <a:off x="990600" y="1955801"/>
                        <a:ext cx="2125663" cy="4121150"/>
                      </a:xfrm>
                      <a:prstGeom prst="rect">
                        <a:avLst/>
                      </a:prstGeom>
                    </p:spPr>
                  </p:pic>
                </p:oleObj>
              </mc:Fallback>
            </mc:AlternateContent>
          </a:graphicData>
        </a:graphic>
      </p:graphicFrame>
      <p:sp>
        <p:nvSpPr>
          <p:cNvPr id="8" name="TextBox 7"/>
          <p:cNvSpPr txBox="1"/>
          <p:nvPr/>
        </p:nvSpPr>
        <p:spPr>
          <a:xfrm>
            <a:off x="7151222" y="6172200"/>
            <a:ext cx="1845633" cy="523220"/>
          </a:xfrm>
          <a:prstGeom prst="rect">
            <a:avLst/>
          </a:prstGeom>
          <a:noFill/>
        </p:spPr>
        <p:txBody>
          <a:bodyPr wrap="none" rtlCol="0">
            <a:spAutoFit/>
          </a:bodyPr>
          <a:lstStyle/>
          <a:p>
            <a:pPr algn="r"/>
            <a:r>
              <a:rPr lang="en-US" sz="1400" dirty="0" smtClean="0">
                <a:latin typeface="+mn-lt"/>
              </a:rPr>
              <a:t>Deb, 2001</a:t>
            </a:r>
          </a:p>
          <a:p>
            <a:pPr algn="r"/>
            <a:r>
              <a:rPr lang="en-US" sz="1400" dirty="0" err="1" smtClean="0">
                <a:latin typeface="+mn-lt"/>
              </a:rPr>
              <a:t>Konak</a:t>
            </a:r>
            <a:r>
              <a:rPr lang="en-US" sz="1400" dirty="0">
                <a:latin typeface="+mn-lt"/>
              </a:rPr>
              <a:t> </a:t>
            </a:r>
            <a:r>
              <a:rPr lang="en-US" sz="1400" dirty="0" smtClean="0">
                <a:latin typeface="+mn-lt"/>
              </a:rPr>
              <a:t>et al,  2006</a:t>
            </a:r>
            <a:endParaRPr lang="en-US" sz="1400" dirty="0">
              <a:latin typeface="+mn-lt"/>
            </a:endParaRPr>
          </a:p>
        </p:txBody>
      </p:sp>
    </p:spTree>
    <p:extLst>
      <p:ext uri="{BB962C8B-B14F-4D97-AF65-F5344CB8AC3E}">
        <p14:creationId xmlns:p14="http://schemas.microsoft.com/office/powerpoint/2010/main" val="237358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cs typeface="Times New Roman" panose="02020603050405020304" pitchFamily="18" charset="0"/>
              </a:rPr>
              <a:t>Approaches to Simultaneously Optimize </a:t>
            </a:r>
            <a:r>
              <a:rPr lang="en-US" sz="3600" i="1" dirty="0">
                <a:latin typeface="Times New Roman"/>
                <a:cs typeface="Times New Roman"/>
              </a:rPr>
              <a:t>k</a:t>
            </a:r>
            <a:r>
              <a:rPr lang="en-US" sz="3600" dirty="0">
                <a:cs typeface="Times New Roman" panose="02020603050405020304" pitchFamily="18" charset="0"/>
              </a:rPr>
              <a:t> </a:t>
            </a:r>
            <a:r>
              <a:rPr lang="en-US" sz="3600" dirty="0" smtClean="0">
                <a:cs typeface="Times New Roman" panose="02020603050405020304" pitchFamily="18" charset="0"/>
              </a:rPr>
              <a:t>Objective Functions</a:t>
            </a:r>
            <a:endParaRPr lang="en-US" sz="3600" dirty="0"/>
          </a:p>
        </p:txBody>
      </p:sp>
      <p:sp>
        <p:nvSpPr>
          <p:cNvPr id="15" name="Content Placeholder 14"/>
          <p:cNvSpPr>
            <a:spLocks noGrp="1"/>
          </p:cNvSpPr>
          <p:nvPr>
            <p:ph idx="1"/>
          </p:nvPr>
        </p:nvSpPr>
        <p:spPr>
          <a:xfrm>
            <a:off x="762000" y="1676400"/>
            <a:ext cx="7772400" cy="2971800"/>
          </a:xfrm>
        </p:spPr>
        <p:txBody>
          <a:bodyPr/>
          <a:lstStyle/>
          <a:p>
            <a:pPr>
              <a:buClr>
                <a:srgbClr val="003399"/>
              </a:buClr>
              <a:buSzPct val="100000"/>
              <a:buFont typeface="Arial" panose="020B0604020202020204" pitchFamily="34" charset="0"/>
              <a:buChar char="•"/>
            </a:pPr>
            <a:r>
              <a:rPr lang="en-US" dirty="0" smtClean="0">
                <a:solidFill>
                  <a:srgbClr val="003399"/>
                </a:solidFill>
              </a:rPr>
              <a:t>Scalar methods, e.g., weighted sum</a:t>
            </a:r>
          </a:p>
          <a:p>
            <a:pPr>
              <a:buClr>
                <a:srgbClr val="003399"/>
              </a:buClr>
              <a:buSzPct val="100000"/>
              <a:buFont typeface="Arial" panose="020B0604020202020204" pitchFamily="34" charset="0"/>
              <a:buChar char="•"/>
            </a:pPr>
            <a:r>
              <a:rPr lang="en-US" dirty="0" smtClean="0">
                <a:solidFill>
                  <a:srgbClr val="003399"/>
                </a:solidFill>
              </a:rPr>
              <a:t>   constraint method</a:t>
            </a:r>
            <a:endParaRPr lang="en-US" dirty="0">
              <a:solidFill>
                <a:srgbClr val="003399"/>
              </a:solidFill>
              <a:latin typeface="Symbol" panose="05050102010706020507" pitchFamily="18" charset="2"/>
            </a:endParaRPr>
          </a:p>
          <a:p>
            <a:pPr>
              <a:buClr>
                <a:srgbClr val="003399"/>
              </a:buClr>
              <a:buSzPct val="100000"/>
              <a:buFont typeface="Arial" panose="020B0604020202020204" pitchFamily="34" charset="0"/>
              <a:buChar char="•"/>
            </a:pPr>
            <a:r>
              <a:rPr lang="en-US" dirty="0" smtClean="0">
                <a:solidFill>
                  <a:srgbClr val="003399"/>
                </a:solidFill>
              </a:rPr>
              <a:t>Identify Pareto optimal solution sets and their associated Pareto front  </a:t>
            </a:r>
          </a:p>
        </p:txBody>
      </p:sp>
      <p:graphicFrame>
        <p:nvGraphicFramePr>
          <p:cNvPr id="5" name="Object 4"/>
          <p:cNvGraphicFramePr>
            <a:graphicFrameLocks noChangeAspect="1"/>
          </p:cNvGraphicFramePr>
          <p:nvPr>
            <p:extLst/>
          </p:nvPr>
        </p:nvGraphicFramePr>
        <p:xfrm>
          <a:off x="1143000" y="2225964"/>
          <a:ext cx="381000" cy="364836"/>
        </p:xfrm>
        <a:graphic>
          <a:graphicData uri="http://schemas.openxmlformats.org/presentationml/2006/ole">
            <mc:AlternateContent xmlns:mc="http://schemas.openxmlformats.org/markup-compatibility/2006">
              <mc:Choice xmlns:v="urn:schemas-microsoft-com:vml" Requires="v">
                <p:oleObj spid="_x0000_s18456" name="Equation" r:id="rId4" imgW="114120" imgH="114120" progId="Equation.DSMT4">
                  <p:embed/>
                </p:oleObj>
              </mc:Choice>
              <mc:Fallback>
                <p:oleObj name="Equation" r:id="rId4" imgW="114120" imgH="114120" progId="Equation.DSMT4">
                  <p:embed/>
                  <p:pic>
                    <p:nvPicPr>
                      <p:cNvPr id="0" name=""/>
                      <p:cNvPicPr/>
                      <p:nvPr/>
                    </p:nvPicPr>
                    <p:blipFill>
                      <a:blip r:embed="rId5"/>
                      <a:stretch>
                        <a:fillRect/>
                      </a:stretch>
                    </p:blipFill>
                    <p:spPr>
                      <a:xfrm>
                        <a:off x="1143000" y="2225964"/>
                        <a:ext cx="381000" cy="364836"/>
                      </a:xfrm>
                      <a:prstGeom prst="rect">
                        <a:avLst/>
                      </a:prstGeom>
                    </p:spPr>
                  </p:pic>
                </p:oleObj>
              </mc:Fallback>
            </mc:AlternateContent>
          </a:graphicData>
        </a:graphic>
      </p:graphicFrame>
      <p:sp>
        <p:nvSpPr>
          <p:cNvPr id="7" name="TextBox 6"/>
          <p:cNvSpPr txBox="1"/>
          <p:nvPr/>
        </p:nvSpPr>
        <p:spPr>
          <a:xfrm>
            <a:off x="7151222" y="6172200"/>
            <a:ext cx="1845633" cy="523220"/>
          </a:xfrm>
          <a:prstGeom prst="rect">
            <a:avLst/>
          </a:prstGeom>
          <a:noFill/>
        </p:spPr>
        <p:txBody>
          <a:bodyPr wrap="none" rtlCol="0">
            <a:spAutoFit/>
          </a:bodyPr>
          <a:lstStyle/>
          <a:p>
            <a:pPr algn="r"/>
            <a:r>
              <a:rPr lang="en-US" sz="1400" dirty="0" smtClean="0">
                <a:latin typeface="+mn-lt"/>
              </a:rPr>
              <a:t>Deb, 2001</a:t>
            </a:r>
          </a:p>
          <a:p>
            <a:pPr algn="r"/>
            <a:r>
              <a:rPr lang="en-US" sz="1400" dirty="0" err="1" smtClean="0">
                <a:latin typeface="+mn-lt"/>
              </a:rPr>
              <a:t>Konak</a:t>
            </a:r>
            <a:r>
              <a:rPr lang="en-US" sz="1400" dirty="0">
                <a:latin typeface="+mn-lt"/>
              </a:rPr>
              <a:t> </a:t>
            </a:r>
            <a:r>
              <a:rPr lang="en-US" sz="1400" dirty="0" smtClean="0">
                <a:latin typeface="+mn-lt"/>
              </a:rPr>
              <a:t>et al,  2006</a:t>
            </a:r>
            <a:endParaRPr lang="en-US" sz="1400" dirty="0">
              <a:latin typeface="+mn-lt"/>
            </a:endParaRPr>
          </a:p>
        </p:txBody>
      </p:sp>
    </p:spTree>
    <p:extLst>
      <p:ext uri="{BB962C8B-B14F-4D97-AF65-F5344CB8AC3E}">
        <p14:creationId xmlns:p14="http://schemas.microsoft.com/office/powerpoint/2010/main" val="26811421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772400" cy="1143000"/>
          </a:xfrm>
        </p:spPr>
        <p:txBody>
          <a:bodyPr/>
          <a:lstStyle/>
          <a:p>
            <a:pPr algn="ctr">
              <a:buClr>
                <a:srgbClr val="003399"/>
              </a:buClr>
              <a:buSzPct val="100000"/>
            </a:pPr>
            <a:r>
              <a:rPr lang="en-US" sz="3600" dirty="0" smtClean="0"/>
              <a:t>Weighted Sum Scalar Method</a:t>
            </a:r>
            <a:endParaRPr lang="en-US" sz="3600" dirty="0"/>
          </a:p>
        </p:txBody>
      </p:sp>
      <p:graphicFrame>
        <p:nvGraphicFramePr>
          <p:cNvPr id="6" name="Object 5"/>
          <p:cNvGraphicFramePr>
            <a:graphicFrameLocks noChangeAspect="1"/>
          </p:cNvGraphicFramePr>
          <p:nvPr>
            <p:extLst/>
          </p:nvPr>
        </p:nvGraphicFramePr>
        <p:xfrm>
          <a:off x="3810000" y="2257425"/>
          <a:ext cx="4572000" cy="1028700"/>
        </p:xfrm>
        <a:graphic>
          <a:graphicData uri="http://schemas.openxmlformats.org/presentationml/2006/ole">
            <mc:AlternateContent xmlns:mc="http://schemas.openxmlformats.org/markup-compatibility/2006">
              <mc:Choice xmlns:v="urn:schemas-microsoft-com:vml" Requires="v">
                <p:oleObj spid="_x0000_s19500" name="Equation" r:id="rId4" imgW="2032000" imgH="457200" progId="Equation.3">
                  <p:embed/>
                </p:oleObj>
              </mc:Choice>
              <mc:Fallback>
                <p:oleObj name="Equation" r:id="rId4" imgW="2032000" imgH="457200" progId="Equation.3">
                  <p:embed/>
                  <p:pic>
                    <p:nvPicPr>
                      <p:cNvPr id="0" name=""/>
                      <p:cNvPicPr/>
                      <p:nvPr/>
                    </p:nvPicPr>
                    <p:blipFill>
                      <a:blip r:embed="rId5"/>
                      <a:stretch>
                        <a:fillRect/>
                      </a:stretch>
                    </p:blipFill>
                    <p:spPr>
                      <a:xfrm>
                        <a:off x="3810000" y="2257425"/>
                        <a:ext cx="4572000" cy="1028700"/>
                      </a:xfrm>
                      <a:prstGeom prst="rect">
                        <a:avLst/>
                      </a:prstGeom>
                    </p:spPr>
                  </p:pic>
                </p:oleObj>
              </mc:Fallback>
            </mc:AlternateContent>
          </a:graphicData>
        </a:graphic>
      </p:graphicFrame>
      <p:sp>
        <p:nvSpPr>
          <p:cNvPr id="3" name="TextBox 2"/>
          <p:cNvSpPr txBox="1"/>
          <p:nvPr/>
        </p:nvSpPr>
        <p:spPr>
          <a:xfrm>
            <a:off x="3599162" y="3505200"/>
            <a:ext cx="4935238" cy="830997"/>
          </a:xfrm>
          <a:prstGeom prst="rect">
            <a:avLst/>
          </a:prstGeom>
          <a:noFill/>
        </p:spPr>
        <p:txBody>
          <a:bodyPr wrap="square" rtlCol="0">
            <a:spAutoFit/>
          </a:bodyPr>
          <a:lstStyle/>
          <a:p>
            <a:r>
              <a:rPr lang="en-US" dirty="0" smtClean="0">
                <a:latin typeface="+mn-lt"/>
              </a:rPr>
              <a:t>If KKT conditions exist, then a </a:t>
            </a:r>
            <a:r>
              <a:rPr lang="en-US" dirty="0">
                <a:latin typeface="+mn-lt"/>
              </a:rPr>
              <a:t>b</a:t>
            </a:r>
            <a:r>
              <a:rPr lang="en-US" dirty="0" smtClean="0">
                <a:latin typeface="+mn-lt"/>
              </a:rPr>
              <a:t>est solution exists.</a:t>
            </a:r>
          </a:p>
        </p:txBody>
      </p:sp>
      <p:graphicFrame>
        <p:nvGraphicFramePr>
          <p:cNvPr id="8" name="Object 7"/>
          <p:cNvGraphicFramePr>
            <a:graphicFrameLocks noChangeAspect="1"/>
          </p:cNvGraphicFramePr>
          <p:nvPr>
            <p:extLst/>
          </p:nvPr>
        </p:nvGraphicFramePr>
        <p:xfrm>
          <a:off x="685800" y="1963738"/>
          <a:ext cx="2125663" cy="4121150"/>
        </p:xfrm>
        <a:graphic>
          <a:graphicData uri="http://schemas.openxmlformats.org/presentationml/2006/ole">
            <mc:AlternateContent xmlns:mc="http://schemas.openxmlformats.org/markup-compatibility/2006">
              <mc:Choice xmlns:v="urn:schemas-microsoft-com:vml" Requires="v">
                <p:oleObj spid="_x0000_s19501" name="Equation" r:id="rId6" imgW="1143000" imgH="2222500" progId="Equation.3">
                  <p:embed/>
                </p:oleObj>
              </mc:Choice>
              <mc:Fallback>
                <p:oleObj name="Equation" r:id="rId6" imgW="1143000" imgH="2222500" progId="Equation.3">
                  <p:embed/>
                  <p:pic>
                    <p:nvPicPr>
                      <p:cNvPr id="0" name=""/>
                      <p:cNvPicPr/>
                      <p:nvPr/>
                    </p:nvPicPr>
                    <p:blipFill>
                      <a:blip r:embed="rId7"/>
                      <a:stretch>
                        <a:fillRect/>
                      </a:stretch>
                    </p:blipFill>
                    <p:spPr>
                      <a:xfrm>
                        <a:off x="685800" y="1963738"/>
                        <a:ext cx="2125663" cy="4121150"/>
                      </a:xfrm>
                      <a:prstGeom prst="rect">
                        <a:avLst/>
                      </a:prstGeom>
                    </p:spPr>
                  </p:pic>
                </p:oleObj>
              </mc:Fallback>
            </mc:AlternateContent>
          </a:graphicData>
        </a:graphic>
      </p:graphicFrame>
      <p:sp>
        <p:nvSpPr>
          <p:cNvPr id="9" name="TextBox 8"/>
          <p:cNvSpPr txBox="1"/>
          <p:nvPr/>
        </p:nvSpPr>
        <p:spPr>
          <a:xfrm>
            <a:off x="7151222" y="6172200"/>
            <a:ext cx="1845633" cy="523220"/>
          </a:xfrm>
          <a:prstGeom prst="rect">
            <a:avLst/>
          </a:prstGeom>
          <a:noFill/>
        </p:spPr>
        <p:txBody>
          <a:bodyPr wrap="none" rtlCol="0">
            <a:spAutoFit/>
          </a:bodyPr>
          <a:lstStyle/>
          <a:p>
            <a:pPr algn="r"/>
            <a:r>
              <a:rPr lang="en-US" sz="1400" dirty="0" smtClean="0">
                <a:latin typeface="+mn-lt"/>
              </a:rPr>
              <a:t>Deb, 2001</a:t>
            </a:r>
          </a:p>
          <a:p>
            <a:pPr algn="r"/>
            <a:r>
              <a:rPr lang="en-US" sz="1400" dirty="0" err="1" smtClean="0">
                <a:latin typeface="+mn-lt"/>
              </a:rPr>
              <a:t>Konak</a:t>
            </a:r>
            <a:r>
              <a:rPr lang="en-US" sz="1400" dirty="0">
                <a:latin typeface="+mn-lt"/>
              </a:rPr>
              <a:t> </a:t>
            </a:r>
            <a:r>
              <a:rPr lang="en-US" sz="1400" dirty="0" smtClean="0">
                <a:latin typeface="+mn-lt"/>
              </a:rPr>
              <a:t>et al,  2006</a:t>
            </a:r>
            <a:endParaRPr lang="en-US" sz="1400" dirty="0">
              <a:latin typeface="+mn-lt"/>
            </a:endParaRPr>
          </a:p>
        </p:txBody>
      </p:sp>
    </p:spTree>
    <p:extLst>
      <p:ext uri="{BB962C8B-B14F-4D97-AF65-F5344CB8AC3E}">
        <p14:creationId xmlns:p14="http://schemas.microsoft.com/office/powerpoint/2010/main" val="99032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Identify Pareto Optimal Sets</a:t>
            </a:r>
            <a:endParaRPr lang="en-US" sz="3600" dirty="0"/>
          </a:p>
        </p:txBody>
      </p:sp>
      <p:sp>
        <p:nvSpPr>
          <p:cNvPr id="5" name="TextBox 4"/>
          <p:cNvSpPr txBox="1"/>
          <p:nvPr/>
        </p:nvSpPr>
        <p:spPr>
          <a:xfrm>
            <a:off x="7151222" y="6172200"/>
            <a:ext cx="1845633" cy="523220"/>
          </a:xfrm>
          <a:prstGeom prst="rect">
            <a:avLst/>
          </a:prstGeom>
          <a:noFill/>
        </p:spPr>
        <p:txBody>
          <a:bodyPr wrap="none" rtlCol="0">
            <a:spAutoFit/>
          </a:bodyPr>
          <a:lstStyle/>
          <a:p>
            <a:pPr algn="r"/>
            <a:r>
              <a:rPr lang="en-US" sz="1400" dirty="0" smtClean="0">
                <a:latin typeface="+mn-lt"/>
              </a:rPr>
              <a:t>Deb, 2001</a:t>
            </a:r>
          </a:p>
          <a:p>
            <a:pPr algn="r"/>
            <a:r>
              <a:rPr lang="en-US" sz="1400" dirty="0" err="1" smtClean="0">
                <a:latin typeface="+mn-lt"/>
              </a:rPr>
              <a:t>Konak</a:t>
            </a:r>
            <a:r>
              <a:rPr lang="en-US" sz="1400" dirty="0">
                <a:latin typeface="+mn-lt"/>
              </a:rPr>
              <a:t> </a:t>
            </a:r>
            <a:r>
              <a:rPr lang="en-US" sz="1400" dirty="0" smtClean="0">
                <a:latin typeface="+mn-lt"/>
              </a:rPr>
              <a:t>et al,  2006</a:t>
            </a:r>
            <a:endParaRPr lang="en-US" sz="1400" dirty="0">
              <a:latin typeface="+mn-lt"/>
            </a:endParaRPr>
          </a:p>
        </p:txBody>
      </p:sp>
      <p:sp>
        <p:nvSpPr>
          <p:cNvPr id="7" name="TextBox 6"/>
          <p:cNvSpPr txBox="1"/>
          <p:nvPr/>
        </p:nvSpPr>
        <p:spPr>
          <a:xfrm>
            <a:off x="457200" y="1676400"/>
            <a:ext cx="8534400" cy="830997"/>
          </a:xfrm>
          <a:prstGeom prst="rect">
            <a:avLst/>
          </a:prstGeom>
          <a:noFill/>
        </p:spPr>
        <p:txBody>
          <a:bodyPr wrap="square" rtlCol="0">
            <a:spAutoFit/>
          </a:bodyPr>
          <a:lstStyle/>
          <a:p>
            <a:r>
              <a:rPr kumimoji="1" lang="en-US" dirty="0">
                <a:latin typeface="Times New Roman" pitchFamily="18" charset="0"/>
              </a:rPr>
              <a:t>A Pareto optimal set </a:t>
            </a:r>
            <a:r>
              <a:rPr kumimoji="1" lang="en-US" dirty="0" smtClean="0">
                <a:latin typeface="Times New Roman" pitchFamily="18" charset="0"/>
              </a:rPr>
              <a:t>consists of </a:t>
            </a:r>
            <a:r>
              <a:rPr kumimoji="1" lang="en-US" dirty="0">
                <a:latin typeface="Times New Roman" pitchFamily="18" charset="0"/>
              </a:rPr>
              <a:t>solutions that are </a:t>
            </a:r>
            <a:r>
              <a:rPr kumimoji="1" lang="en-US" dirty="0" smtClean="0">
                <a:latin typeface="Times New Roman" pitchFamily="18" charset="0"/>
              </a:rPr>
              <a:t>non-dominated </a:t>
            </a:r>
            <a:r>
              <a:rPr kumimoji="1" lang="en-US" dirty="0">
                <a:latin typeface="Times New Roman" pitchFamily="18" charset="0"/>
              </a:rPr>
              <a:t>with respect to each other</a:t>
            </a:r>
            <a:r>
              <a:rPr kumimoji="1" lang="en-US" dirty="0" smtClean="0">
                <a:latin typeface="Times New Roman" pitchFamily="18" charset="0"/>
              </a:rPr>
              <a:t>.</a:t>
            </a:r>
          </a:p>
        </p:txBody>
      </p:sp>
      <p:graphicFrame>
        <p:nvGraphicFramePr>
          <p:cNvPr id="10" name="Object 9"/>
          <p:cNvGraphicFramePr>
            <a:graphicFrameLocks noChangeAspect="1"/>
          </p:cNvGraphicFramePr>
          <p:nvPr>
            <p:extLst/>
          </p:nvPr>
        </p:nvGraphicFramePr>
        <p:xfrm>
          <a:off x="1528763" y="3200400"/>
          <a:ext cx="231775" cy="358775"/>
        </p:xfrm>
        <a:graphic>
          <a:graphicData uri="http://schemas.openxmlformats.org/presentationml/2006/ole">
            <mc:AlternateContent xmlns:mc="http://schemas.openxmlformats.org/markup-compatibility/2006">
              <mc:Choice xmlns:v="urn:schemas-microsoft-com:vml" Requires="v">
                <p:oleObj spid="_x0000_s20527" name="Equation" r:id="rId4" imgW="114300" imgH="177800" progId="Equation.3">
                  <p:embed/>
                </p:oleObj>
              </mc:Choice>
              <mc:Fallback>
                <p:oleObj name="Equation" r:id="rId4" imgW="114300" imgH="177800" progId="Equation.3">
                  <p:embed/>
                  <p:pic>
                    <p:nvPicPr>
                      <p:cNvPr id="0" name=""/>
                      <p:cNvPicPr/>
                      <p:nvPr/>
                    </p:nvPicPr>
                    <p:blipFill>
                      <a:blip r:embed="rId5"/>
                      <a:stretch>
                        <a:fillRect/>
                      </a:stretch>
                    </p:blipFill>
                    <p:spPr>
                      <a:xfrm>
                        <a:off x="1528763" y="3200400"/>
                        <a:ext cx="231775" cy="358775"/>
                      </a:xfrm>
                      <a:prstGeom prst="rect">
                        <a:avLst/>
                      </a:prstGeom>
                    </p:spPr>
                  </p:pic>
                </p:oleObj>
              </mc:Fallback>
            </mc:AlternateContent>
          </a:graphicData>
        </a:graphic>
      </p:graphicFrame>
      <p:grpSp>
        <p:nvGrpSpPr>
          <p:cNvPr id="8" name="Group 7"/>
          <p:cNvGrpSpPr/>
          <p:nvPr/>
        </p:nvGrpSpPr>
        <p:grpSpPr>
          <a:xfrm>
            <a:off x="914400" y="3072983"/>
            <a:ext cx="4140045" cy="3099217"/>
            <a:chOff x="1978389" y="1175145"/>
            <a:chExt cx="5573564" cy="4619196"/>
          </a:xfrm>
        </p:grpSpPr>
        <p:cxnSp>
          <p:nvCxnSpPr>
            <p:cNvPr id="9" name="Straight Connector 8"/>
            <p:cNvCxnSpPr/>
            <p:nvPr/>
          </p:nvCxnSpPr>
          <p:spPr>
            <a:xfrm flipH="1">
              <a:off x="2562896" y="1223493"/>
              <a:ext cx="37564" cy="4031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562896" y="5254580"/>
              <a:ext cx="489397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55250" y="5324409"/>
              <a:ext cx="1086941" cy="469932"/>
            </a:xfrm>
            <a:prstGeom prst="rect">
              <a:avLst/>
            </a:prstGeom>
            <a:noFill/>
          </p:spPr>
          <p:txBody>
            <a:bodyPr wrap="none" rtlCol="0">
              <a:spAutoFit/>
            </a:bodyPr>
            <a:lstStyle/>
            <a:p>
              <a:r>
                <a:rPr lang="en-US" sz="1600" dirty="0" smtClean="0"/>
                <a:t>Trait 1</a:t>
              </a:r>
              <a:endParaRPr lang="en-US" sz="1600" dirty="0"/>
            </a:p>
          </p:txBody>
        </p:sp>
        <p:sp>
          <p:nvSpPr>
            <p:cNvPr id="13" name="TextBox 12"/>
            <p:cNvSpPr txBox="1"/>
            <p:nvPr/>
          </p:nvSpPr>
          <p:spPr>
            <a:xfrm rot="16200000">
              <a:off x="1595045" y="2848005"/>
              <a:ext cx="1205453" cy="438765"/>
            </a:xfrm>
            <a:prstGeom prst="rect">
              <a:avLst/>
            </a:prstGeom>
            <a:noFill/>
          </p:spPr>
          <p:txBody>
            <a:bodyPr wrap="none" rtlCol="0">
              <a:spAutoFit/>
            </a:bodyPr>
            <a:lstStyle/>
            <a:p>
              <a:r>
                <a:rPr lang="en-US" sz="1600" dirty="0" smtClean="0"/>
                <a:t>Trait 2</a:t>
              </a:r>
              <a:endParaRPr lang="en-US" sz="1600" dirty="0"/>
            </a:p>
          </p:txBody>
        </p:sp>
        <p:sp>
          <p:nvSpPr>
            <p:cNvPr id="14" name="Flowchart: Connector 8"/>
            <p:cNvSpPr/>
            <p:nvPr/>
          </p:nvSpPr>
          <p:spPr>
            <a:xfrm>
              <a:off x="3593206" y="4610637"/>
              <a:ext cx="77273" cy="772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9"/>
            <p:cNvSpPr/>
            <p:nvPr/>
          </p:nvSpPr>
          <p:spPr>
            <a:xfrm>
              <a:off x="3002925" y="4450722"/>
              <a:ext cx="77273" cy="772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0"/>
            <p:cNvSpPr/>
            <p:nvPr/>
          </p:nvSpPr>
          <p:spPr>
            <a:xfrm>
              <a:off x="3814293" y="4009758"/>
              <a:ext cx="77273" cy="772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1"/>
            <p:cNvSpPr/>
            <p:nvPr/>
          </p:nvSpPr>
          <p:spPr>
            <a:xfrm>
              <a:off x="3169276" y="3651160"/>
              <a:ext cx="77273" cy="772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2"/>
            <p:cNvSpPr/>
            <p:nvPr/>
          </p:nvSpPr>
          <p:spPr>
            <a:xfrm>
              <a:off x="4507606" y="4831724"/>
              <a:ext cx="77273" cy="772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3"/>
            <p:cNvSpPr/>
            <p:nvPr/>
          </p:nvSpPr>
          <p:spPr>
            <a:xfrm>
              <a:off x="3659747" y="5045298"/>
              <a:ext cx="77273" cy="772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4"/>
            <p:cNvSpPr/>
            <p:nvPr/>
          </p:nvSpPr>
          <p:spPr>
            <a:xfrm>
              <a:off x="4483994" y="4203010"/>
              <a:ext cx="77273" cy="772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16"/>
            <p:cNvSpPr/>
            <p:nvPr/>
          </p:nvSpPr>
          <p:spPr>
            <a:xfrm>
              <a:off x="5046328" y="4697706"/>
              <a:ext cx="77273" cy="772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17"/>
            <p:cNvSpPr/>
            <p:nvPr/>
          </p:nvSpPr>
          <p:spPr>
            <a:xfrm>
              <a:off x="3257281" y="1949002"/>
              <a:ext cx="77273" cy="772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18"/>
            <p:cNvSpPr/>
            <p:nvPr/>
          </p:nvSpPr>
          <p:spPr>
            <a:xfrm>
              <a:off x="3476759" y="2865549"/>
              <a:ext cx="77273" cy="772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19"/>
            <p:cNvSpPr/>
            <p:nvPr/>
          </p:nvSpPr>
          <p:spPr>
            <a:xfrm>
              <a:off x="4116410" y="2313905"/>
              <a:ext cx="77273" cy="772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0"/>
            <p:cNvSpPr/>
            <p:nvPr/>
          </p:nvSpPr>
          <p:spPr>
            <a:xfrm>
              <a:off x="5458496" y="2882720"/>
              <a:ext cx="77273" cy="772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1"/>
            <p:cNvSpPr/>
            <p:nvPr/>
          </p:nvSpPr>
          <p:spPr>
            <a:xfrm>
              <a:off x="6490953" y="4870360"/>
              <a:ext cx="77273" cy="772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2"/>
            <p:cNvSpPr/>
            <p:nvPr/>
          </p:nvSpPr>
          <p:spPr>
            <a:xfrm>
              <a:off x="4468969" y="3464417"/>
              <a:ext cx="77273" cy="772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3"/>
            <p:cNvSpPr/>
            <p:nvPr/>
          </p:nvSpPr>
          <p:spPr>
            <a:xfrm>
              <a:off x="5066762" y="3971121"/>
              <a:ext cx="77273" cy="772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4"/>
            <p:cNvSpPr/>
            <p:nvPr/>
          </p:nvSpPr>
          <p:spPr>
            <a:xfrm>
              <a:off x="5982238" y="3689796"/>
              <a:ext cx="77273" cy="772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7"/>
            <p:cNvSpPr/>
            <p:nvPr/>
          </p:nvSpPr>
          <p:spPr>
            <a:xfrm>
              <a:off x="6490953" y="1949001"/>
              <a:ext cx="77273" cy="77273"/>
            </a:xfrm>
            <a:prstGeom prst="flowChartConnector">
              <a:avLst/>
            </a:prstGeom>
            <a:solidFill>
              <a:srgbClr val="FDE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a:off x="2581678" y="1313645"/>
              <a:ext cx="11000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05754" y="1175145"/>
              <a:ext cx="447751" cy="276999"/>
            </a:xfrm>
            <a:prstGeom prst="rect">
              <a:avLst/>
            </a:prstGeom>
            <a:noFill/>
          </p:spPr>
          <p:txBody>
            <a:bodyPr wrap="none" rtlCol="0">
              <a:spAutoFit/>
            </a:bodyPr>
            <a:lstStyle/>
            <a:p>
              <a:r>
                <a:rPr lang="en-US" sz="1200" dirty="0" smtClean="0"/>
                <a:t>max</a:t>
              </a:r>
              <a:endParaRPr lang="en-US" sz="1200" dirty="0"/>
            </a:p>
          </p:txBody>
        </p:sp>
        <p:sp>
          <p:nvSpPr>
            <p:cNvPr id="33" name="TextBox 32"/>
            <p:cNvSpPr txBox="1"/>
            <p:nvPr/>
          </p:nvSpPr>
          <p:spPr>
            <a:xfrm>
              <a:off x="7104202" y="5284528"/>
              <a:ext cx="447751" cy="276999"/>
            </a:xfrm>
            <a:prstGeom prst="rect">
              <a:avLst/>
            </a:prstGeom>
            <a:noFill/>
          </p:spPr>
          <p:txBody>
            <a:bodyPr wrap="none" rtlCol="0">
              <a:spAutoFit/>
            </a:bodyPr>
            <a:lstStyle/>
            <a:p>
              <a:r>
                <a:rPr lang="en-US" sz="1200" dirty="0" smtClean="0"/>
                <a:t>max</a:t>
              </a:r>
              <a:endParaRPr lang="en-US" sz="1200" dirty="0"/>
            </a:p>
          </p:txBody>
        </p:sp>
        <p:cxnSp>
          <p:nvCxnSpPr>
            <p:cNvPr id="34" name="Straight Connector 33"/>
            <p:cNvCxnSpPr/>
            <p:nvPr/>
          </p:nvCxnSpPr>
          <p:spPr>
            <a:xfrm flipV="1">
              <a:off x="7328078" y="5122571"/>
              <a:ext cx="0" cy="1320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5105400" y="2667000"/>
            <a:ext cx="3810000" cy="1200328"/>
          </a:xfrm>
          <a:prstGeom prst="rect">
            <a:avLst/>
          </a:prstGeom>
          <a:noFill/>
        </p:spPr>
        <p:txBody>
          <a:bodyPr wrap="square" rtlCol="0">
            <a:spAutoFit/>
          </a:bodyPr>
          <a:lstStyle/>
          <a:p>
            <a:r>
              <a:rPr kumimoji="1" lang="en-US" dirty="0" smtClean="0">
                <a:latin typeface="Times New Roman" pitchFamily="18" charset="0"/>
              </a:rPr>
              <a:t>More </a:t>
            </a:r>
            <a:r>
              <a:rPr kumimoji="1" lang="en-US" dirty="0">
                <a:latin typeface="Times New Roman" pitchFamily="18" charset="0"/>
              </a:rPr>
              <a:t>formally for a set of maximization objectives:</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703696734"/>
              </p:ext>
            </p:extLst>
          </p:nvPr>
        </p:nvGraphicFramePr>
        <p:xfrm>
          <a:off x="5211763" y="3697288"/>
          <a:ext cx="3094037" cy="492125"/>
        </p:xfrm>
        <a:graphic>
          <a:graphicData uri="http://schemas.openxmlformats.org/presentationml/2006/ole">
            <mc:AlternateContent xmlns:mc="http://schemas.openxmlformats.org/markup-compatibility/2006">
              <mc:Choice xmlns:v="urn:schemas-microsoft-com:vml" Requires="v">
                <p:oleObj spid="_x0000_s20528" name="Equation" r:id="rId6" imgW="1434960" imgH="228600" progId="Equation.DSMT4">
                  <p:embed/>
                </p:oleObj>
              </mc:Choice>
              <mc:Fallback>
                <p:oleObj name="Equation" r:id="rId6" imgW="1434960" imgH="228600" progId="Equation.DSMT4">
                  <p:embed/>
                  <p:pic>
                    <p:nvPicPr>
                      <p:cNvPr id="0" name=""/>
                      <p:cNvPicPr/>
                      <p:nvPr/>
                    </p:nvPicPr>
                    <p:blipFill>
                      <a:blip r:embed="rId7"/>
                      <a:stretch>
                        <a:fillRect/>
                      </a:stretch>
                    </p:blipFill>
                    <p:spPr>
                      <a:xfrm>
                        <a:off x="5211763" y="3697288"/>
                        <a:ext cx="3094037" cy="492125"/>
                      </a:xfrm>
                      <a:prstGeom prst="rect">
                        <a:avLst/>
                      </a:prstGeom>
                    </p:spPr>
                  </p:pic>
                </p:oleObj>
              </mc:Fallback>
            </mc:AlternateContent>
          </a:graphicData>
        </a:graphic>
      </p:graphicFrame>
    </p:spTree>
    <p:extLst>
      <p:ext uri="{BB962C8B-B14F-4D97-AF65-F5344CB8AC3E}">
        <p14:creationId xmlns:p14="http://schemas.microsoft.com/office/powerpoint/2010/main" val="35181096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772400" cy="1143000"/>
          </a:xfrm>
        </p:spPr>
        <p:txBody>
          <a:bodyPr/>
          <a:lstStyle/>
          <a:p>
            <a:pPr algn="ctr"/>
            <a:r>
              <a:rPr lang="en-US" sz="3600" dirty="0" smtClean="0"/>
              <a:t>Genetic Contributions to the Next Generation</a:t>
            </a:r>
            <a:endParaRPr lang="en-US" dirty="0"/>
          </a:p>
        </p:txBody>
      </p:sp>
      <p:cxnSp>
        <p:nvCxnSpPr>
          <p:cNvPr id="7" name="Straight Connector 6"/>
          <p:cNvCxnSpPr/>
          <p:nvPr/>
        </p:nvCxnSpPr>
        <p:spPr>
          <a:xfrm flipH="1">
            <a:off x="1568764" y="2549431"/>
            <a:ext cx="28985" cy="29041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568764" y="5453556"/>
            <a:ext cx="37762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951756" y="5503863"/>
            <a:ext cx="838691" cy="338554"/>
          </a:xfrm>
          <a:prstGeom prst="rect">
            <a:avLst/>
          </a:prstGeom>
          <a:noFill/>
        </p:spPr>
        <p:txBody>
          <a:bodyPr wrap="none" rtlCol="0">
            <a:spAutoFit/>
          </a:bodyPr>
          <a:lstStyle/>
          <a:p>
            <a:r>
              <a:rPr lang="en-US" sz="1600" dirty="0" smtClean="0"/>
              <a:t>Trait 1</a:t>
            </a:r>
            <a:endParaRPr lang="en-US" sz="1600" dirty="0"/>
          </a:p>
        </p:txBody>
      </p:sp>
      <p:sp>
        <p:nvSpPr>
          <p:cNvPr id="10" name="TextBox 9"/>
          <p:cNvSpPr txBox="1"/>
          <p:nvPr/>
        </p:nvSpPr>
        <p:spPr>
          <a:xfrm rot="16200000">
            <a:off x="852808" y="3708555"/>
            <a:ext cx="868447" cy="338554"/>
          </a:xfrm>
          <a:prstGeom prst="rect">
            <a:avLst/>
          </a:prstGeom>
          <a:noFill/>
        </p:spPr>
        <p:txBody>
          <a:bodyPr wrap="none" rtlCol="0">
            <a:spAutoFit/>
          </a:bodyPr>
          <a:lstStyle/>
          <a:p>
            <a:r>
              <a:rPr lang="en-US" sz="1600" dirty="0" smtClean="0"/>
              <a:t>Trait 2</a:t>
            </a:r>
            <a:endParaRPr lang="en-US" sz="1600" dirty="0"/>
          </a:p>
        </p:txBody>
      </p:sp>
      <p:sp>
        <p:nvSpPr>
          <p:cNvPr id="11" name="Flowchart: Connector 8"/>
          <p:cNvSpPr/>
          <p:nvPr/>
        </p:nvSpPr>
        <p:spPr>
          <a:xfrm>
            <a:off x="2363758" y="4989639"/>
            <a:ext cx="59624" cy="55670"/>
          </a:xfrm>
          <a:prstGeom prst="flowChartConnector">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9"/>
          <p:cNvSpPr/>
          <p:nvPr/>
        </p:nvSpPr>
        <p:spPr>
          <a:xfrm>
            <a:off x="1908294" y="4874431"/>
            <a:ext cx="59624" cy="55670"/>
          </a:xfrm>
          <a:prstGeom prst="flowChartConnector">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0"/>
          <p:cNvSpPr/>
          <p:nvPr/>
        </p:nvSpPr>
        <p:spPr>
          <a:xfrm>
            <a:off x="2534350" y="4556746"/>
            <a:ext cx="59624" cy="55670"/>
          </a:xfrm>
          <a:prstGeom prst="flowChartConnector">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1"/>
          <p:cNvSpPr/>
          <p:nvPr/>
        </p:nvSpPr>
        <p:spPr>
          <a:xfrm>
            <a:off x="2036651" y="4298401"/>
            <a:ext cx="59624" cy="55670"/>
          </a:xfrm>
          <a:prstGeom prst="flowChartConnector">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2"/>
          <p:cNvSpPr/>
          <p:nvPr/>
        </p:nvSpPr>
        <p:spPr>
          <a:xfrm>
            <a:off x="3069315" y="5148917"/>
            <a:ext cx="59624" cy="55670"/>
          </a:xfrm>
          <a:prstGeom prst="flowChartConnector">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3"/>
          <p:cNvSpPr/>
          <p:nvPr/>
        </p:nvSpPr>
        <p:spPr>
          <a:xfrm>
            <a:off x="2415102" y="5302782"/>
            <a:ext cx="59624" cy="55670"/>
          </a:xfrm>
          <a:prstGeom prst="flowChartConnector">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4"/>
          <p:cNvSpPr/>
          <p:nvPr/>
        </p:nvSpPr>
        <p:spPr>
          <a:xfrm>
            <a:off x="3051096" y="4695971"/>
            <a:ext cx="59624" cy="55670"/>
          </a:xfrm>
          <a:prstGeom prst="flowChartConnector">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6"/>
          <p:cNvSpPr/>
          <p:nvPr/>
        </p:nvSpPr>
        <p:spPr>
          <a:xfrm>
            <a:off x="3484997" y="5052366"/>
            <a:ext cx="59624" cy="55670"/>
          </a:xfrm>
          <a:prstGeom prst="flowChartConnector">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7"/>
          <p:cNvSpPr/>
          <p:nvPr/>
        </p:nvSpPr>
        <p:spPr>
          <a:xfrm>
            <a:off x="2104562" y="2971800"/>
            <a:ext cx="129617" cy="13715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8"/>
          <p:cNvSpPr/>
          <p:nvPr/>
        </p:nvSpPr>
        <p:spPr>
          <a:xfrm>
            <a:off x="2273907" y="3732421"/>
            <a:ext cx="59624" cy="55670"/>
          </a:xfrm>
          <a:prstGeom prst="flowChartConnector">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2"/>
          <p:cNvSpPr/>
          <p:nvPr/>
        </p:nvSpPr>
        <p:spPr>
          <a:xfrm>
            <a:off x="3039503" y="4163865"/>
            <a:ext cx="59624" cy="55670"/>
          </a:xfrm>
          <a:prstGeom prst="flowChartConnector">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3"/>
          <p:cNvSpPr/>
          <p:nvPr/>
        </p:nvSpPr>
        <p:spPr>
          <a:xfrm>
            <a:off x="3500764" y="4528911"/>
            <a:ext cx="59624" cy="55670"/>
          </a:xfrm>
          <a:prstGeom prst="flowChartConnector">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1583257" y="2614380"/>
            <a:ext cx="848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216031" y="2514600"/>
            <a:ext cx="345488" cy="199559"/>
          </a:xfrm>
          <a:prstGeom prst="rect">
            <a:avLst/>
          </a:prstGeom>
          <a:noFill/>
        </p:spPr>
        <p:txBody>
          <a:bodyPr wrap="none" rtlCol="0">
            <a:spAutoFit/>
          </a:bodyPr>
          <a:lstStyle/>
          <a:p>
            <a:r>
              <a:rPr lang="en-US" sz="1200" dirty="0" smtClean="0"/>
              <a:t>max</a:t>
            </a:r>
            <a:endParaRPr lang="en-US" sz="1200" dirty="0"/>
          </a:p>
        </p:txBody>
      </p:sp>
      <p:sp>
        <p:nvSpPr>
          <p:cNvPr id="30" name="TextBox 29"/>
          <p:cNvSpPr txBox="1"/>
          <p:nvPr/>
        </p:nvSpPr>
        <p:spPr>
          <a:xfrm>
            <a:off x="5072865" y="5475131"/>
            <a:ext cx="345488" cy="199559"/>
          </a:xfrm>
          <a:prstGeom prst="rect">
            <a:avLst/>
          </a:prstGeom>
          <a:noFill/>
        </p:spPr>
        <p:txBody>
          <a:bodyPr wrap="none" rtlCol="0">
            <a:spAutoFit/>
          </a:bodyPr>
          <a:lstStyle/>
          <a:p>
            <a:r>
              <a:rPr lang="en-US" sz="1200" dirty="0" smtClean="0"/>
              <a:t>max</a:t>
            </a:r>
            <a:endParaRPr lang="en-US" sz="1200" dirty="0"/>
          </a:p>
        </p:txBody>
      </p:sp>
      <p:cxnSp>
        <p:nvCxnSpPr>
          <p:cNvPr id="31" name="Straight Connector 30"/>
          <p:cNvCxnSpPr/>
          <p:nvPr/>
        </p:nvCxnSpPr>
        <p:spPr>
          <a:xfrm flipV="1">
            <a:off x="5245610" y="5358452"/>
            <a:ext cx="0" cy="951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lowchart: Connector 17"/>
          <p:cNvSpPr/>
          <p:nvPr/>
        </p:nvSpPr>
        <p:spPr>
          <a:xfrm>
            <a:off x="2994583" y="3200400"/>
            <a:ext cx="129617" cy="13715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17"/>
          <p:cNvSpPr/>
          <p:nvPr/>
        </p:nvSpPr>
        <p:spPr>
          <a:xfrm>
            <a:off x="3832783" y="3596646"/>
            <a:ext cx="129617" cy="13715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17"/>
          <p:cNvSpPr/>
          <p:nvPr/>
        </p:nvSpPr>
        <p:spPr>
          <a:xfrm>
            <a:off x="4213783" y="4282446"/>
            <a:ext cx="129617" cy="13715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17"/>
          <p:cNvSpPr/>
          <p:nvPr/>
        </p:nvSpPr>
        <p:spPr>
          <a:xfrm>
            <a:off x="4594783" y="5120646"/>
            <a:ext cx="129617" cy="13715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4594783" y="2428139"/>
            <a:ext cx="4288108" cy="707886"/>
          </a:xfrm>
          <a:prstGeom prst="rect">
            <a:avLst/>
          </a:prstGeom>
          <a:noFill/>
        </p:spPr>
        <p:txBody>
          <a:bodyPr wrap="square" rtlCol="0">
            <a:spAutoFit/>
          </a:bodyPr>
          <a:lstStyle/>
          <a:p>
            <a:r>
              <a:rPr lang="en-US" sz="2000" dirty="0" smtClean="0">
                <a:latin typeface="+mn-lt"/>
              </a:rPr>
              <a:t>Use the non</a:t>
            </a:r>
            <a:r>
              <a:rPr lang="en-US" sz="2000" dirty="0">
                <a:latin typeface="+mn-lt"/>
              </a:rPr>
              <a:t>-dominated </a:t>
            </a:r>
            <a:r>
              <a:rPr lang="en-US" sz="2000" dirty="0" smtClean="0">
                <a:latin typeface="+mn-lt"/>
              </a:rPr>
              <a:t>set as parents for the next generation.</a:t>
            </a:r>
            <a:endParaRPr lang="en-US" sz="2000" dirty="0">
              <a:latin typeface="+mn-lt"/>
            </a:endParaRPr>
          </a:p>
        </p:txBody>
      </p:sp>
      <p:sp>
        <p:nvSpPr>
          <p:cNvPr id="32" name="TextBox 31"/>
          <p:cNvSpPr txBox="1"/>
          <p:nvPr/>
        </p:nvSpPr>
        <p:spPr>
          <a:xfrm>
            <a:off x="6629400" y="6019800"/>
            <a:ext cx="2328009" cy="646331"/>
          </a:xfrm>
          <a:prstGeom prst="rect">
            <a:avLst/>
          </a:prstGeom>
          <a:noFill/>
        </p:spPr>
        <p:txBody>
          <a:bodyPr wrap="none" rtlCol="0">
            <a:spAutoFit/>
          </a:bodyPr>
          <a:lstStyle/>
          <a:p>
            <a:pPr algn="r"/>
            <a:r>
              <a:rPr lang="en-US" sz="1800" dirty="0" smtClean="0">
                <a:latin typeface="+mn-lt"/>
              </a:rPr>
              <a:t>Deb, 2001</a:t>
            </a:r>
          </a:p>
          <a:p>
            <a:pPr algn="r"/>
            <a:r>
              <a:rPr lang="en-US" sz="1800" dirty="0" err="1" smtClean="0">
                <a:latin typeface="+mn-lt"/>
              </a:rPr>
              <a:t>Konak</a:t>
            </a:r>
            <a:r>
              <a:rPr lang="en-US" sz="1800" dirty="0">
                <a:latin typeface="+mn-lt"/>
              </a:rPr>
              <a:t> </a:t>
            </a:r>
            <a:r>
              <a:rPr lang="en-US" sz="1800" dirty="0" smtClean="0">
                <a:latin typeface="+mn-lt"/>
              </a:rPr>
              <a:t>et al,  2006</a:t>
            </a:r>
            <a:endParaRPr lang="en-US" sz="1800" dirty="0">
              <a:latin typeface="+mn-lt"/>
            </a:endParaRPr>
          </a:p>
        </p:txBody>
      </p:sp>
    </p:spTree>
    <p:extLst>
      <p:ext uri="{BB962C8B-B14F-4D97-AF65-F5344CB8AC3E}">
        <p14:creationId xmlns:p14="http://schemas.microsoft.com/office/powerpoint/2010/main" val="33911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772400" cy="1143000"/>
          </a:xfrm>
        </p:spPr>
        <p:txBody>
          <a:bodyPr/>
          <a:lstStyle/>
          <a:p>
            <a:pPr algn="ctr"/>
            <a:r>
              <a:rPr lang="en-US" sz="3600" dirty="0" smtClean="0"/>
              <a:t>Genetic Contributions to the Next Generation</a:t>
            </a:r>
            <a:endParaRPr lang="en-US" dirty="0"/>
          </a:p>
        </p:txBody>
      </p:sp>
      <p:sp>
        <p:nvSpPr>
          <p:cNvPr id="5" name="TextBox 4"/>
          <p:cNvSpPr txBox="1"/>
          <p:nvPr/>
        </p:nvSpPr>
        <p:spPr>
          <a:xfrm>
            <a:off x="6477000" y="6324600"/>
            <a:ext cx="2491638" cy="369332"/>
          </a:xfrm>
          <a:prstGeom prst="rect">
            <a:avLst/>
          </a:prstGeom>
          <a:noFill/>
        </p:spPr>
        <p:txBody>
          <a:bodyPr wrap="none" rtlCol="0">
            <a:spAutoFit/>
          </a:bodyPr>
          <a:lstStyle/>
          <a:p>
            <a:pPr algn="r"/>
            <a:r>
              <a:rPr lang="en-US" sz="1800" dirty="0" err="1" smtClean="0">
                <a:latin typeface="+mn-lt"/>
              </a:rPr>
              <a:t>Akdemir</a:t>
            </a:r>
            <a:r>
              <a:rPr lang="en-US" sz="1800" dirty="0" smtClean="0">
                <a:latin typeface="+mn-lt"/>
              </a:rPr>
              <a:t> et al, 2018</a:t>
            </a:r>
            <a:endParaRPr lang="en-US" sz="1800" dirty="0">
              <a:latin typeface="+mn-lt"/>
            </a:endParaRPr>
          </a:p>
        </p:txBody>
      </p:sp>
      <p:cxnSp>
        <p:nvCxnSpPr>
          <p:cNvPr id="7" name="Straight Connector 6"/>
          <p:cNvCxnSpPr/>
          <p:nvPr/>
        </p:nvCxnSpPr>
        <p:spPr>
          <a:xfrm flipH="1">
            <a:off x="984409" y="2193414"/>
            <a:ext cx="28985" cy="29041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84409" y="5097539"/>
            <a:ext cx="37762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67401" y="5147846"/>
            <a:ext cx="838691" cy="338554"/>
          </a:xfrm>
          <a:prstGeom prst="rect">
            <a:avLst/>
          </a:prstGeom>
          <a:noFill/>
        </p:spPr>
        <p:txBody>
          <a:bodyPr wrap="none" rtlCol="0">
            <a:spAutoFit/>
          </a:bodyPr>
          <a:lstStyle/>
          <a:p>
            <a:r>
              <a:rPr lang="en-US" sz="1600" dirty="0" smtClean="0"/>
              <a:t>Trait 1</a:t>
            </a:r>
            <a:endParaRPr lang="en-US" sz="1600" dirty="0"/>
          </a:p>
        </p:txBody>
      </p:sp>
      <p:sp>
        <p:nvSpPr>
          <p:cNvPr id="10" name="TextBox 9"/>
          <p:cNvSpPr txBox="1"/>
          <p:nvPr/>
        </p:nvSpPr>
        <p:spPr>
          <a:xfrm rot="16200000">
            <a:off x="268453" y="3352538"/>
            <a:ext cx="868447" cy="338554"/>
          </a:xfrm>
          <a:prstGeom prst="rect">
            <a:avLst/>
          </a:prstGeom>
          <a:noFill/>
        </p:spPr>
        <p:txBody>
          <a:bodyPr wrap="none" rtlCol="0">
            <a:spAutoFit/>
          </a:bodyPr>
          <a:lstStyle/>
          <a:p>
            <a:r>
              <a:rPr lang="en-US" sz="1600" dirty="0" smtClean="0"/>
              <a:t>Trait 2</a:t>
            </a:r>
            <a:endParaRPr lang="en-US" sz="1600" dirty="0"/>
          </a:p>
        </p:txBody>
      </p:sp>
      <p:sp>
        <p:nvSpPr>
          <p:cNvPr id="19" name="Flowchart: Connector 17"/>
          <p:cNvSpPr/>
          <p:nvPr/>
        </p:nvSpPr>
        <p:spPr>
          <a:xfrm>
            <a:off x="1520207" y="2615784"/>
            <a:ext cx="93040" cy="100576"/>
          </a:xfrm>
          <a:prstGeom prst="flowChartConnector">
            <a:avLst/>
          </a:prstGeom>
          <a:solidFill>
            <a:srgbClr val="657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015324" y="1905000"/>
            <a:ext cx="4867567" cy="1015663"/>
            <a:chOff x="4015324" y="1905000"/>
            <a:chExt cx="4867567" cy="1015663"/>
          </a:xfrm>
        </p:grpSpPr>
        <p:sp>
          <p:nvSpPr>
            <p:cNvPr id="32" name="TextBox 31"/>
            <p:cNvSpPr txBox="1"/>
            <p:nvPr/>
          </p:nvSpPr>
          <p:spPr>
            <a:xfrm>
              <a:off x="5105400" y="1905000"/>
              <a:ext cx="3777491" cy="1015663"/>
            </a:xfrm>
            <a:prstGeom prst="rect">
              <a:avLst/>
            </a:prstGeom>
            <a:noFill/>
          </p:spPr>
          <p:txBody>
            <a:bodyPr wrap="square" rtlCol="0">
              <a:spAutoFit/>
            </a:bodyPr>
            <a:lstStyle/>
            <a:p>
              <a:r>
                <a:rPr lang="en-US" sz="2000" dirty="0" smtClean="0">
                  <a:latin typeface="+mn-lt"/>
                </a:rPr>
                <a:t>Parental contributions based </a:t>
              </a:r>
              <a:r>
                <a:rPr lang="en-US" sz="2000" dirty="0">
                  <a:latin typeface="+mn-lt"/>
                </a:rPr>
                <a:t>on </a:t>
              </a:r>
              <a:r>
                <a:rPr lang="en-US" sz="2000" dirty="0" smtClean="0">
                  <a:latin typeface="+mn-lt"/>
                </a:rPr>
                <a:t>distance </a:t>
              </a:r>
              <a:r>
                <a:rPr lang="en-US" sz="2000" dirty="0">
                  <a:latin typeface="+mn-lt"/>
                </a:rPr>
                <a:t>from </a:t>
              </a:r>
              <a:r>
                <a:rPr lang="en-US" sz="2000" dirty="0" smtClean="0">
                  <a:latin typeface="+mn-lt"/>
                </a:rPr>
                <a:t>a feasible ideal</a:t>
              </a:r>
              <a:endParaRPr lang="en-US" sz="2000" dirty="0">
                <a:latin typeface="+mn-lt"/>
              </a:endParaRPr>
            </a:p>
          </p:txBody>
        </p:sp>
        <p:sp>
          <p:nvSpPr>
            <p:cNvPr id="27" name="Flowchart: Connector 27"/>
            <p:cNvSpPr/>
            <p:nvPr/>
          </p:nvSpPr>
          <p:spPr>
            <a:xfrm>
              <a:off x="4015324" y="2636313"/>
              <a:ext cx="59624" cy="55670"/>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Connector 27"/>
          <p:cNvCxnSpPr/>
          <p:nvPr/>
        </p:nvCxnSpPr>
        <p:spPr>
          <a:xfrm>
            <a:off x="998902" y="2258363"/>
            <a:ext cx="848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1676" y="2158583"/>
            <a:ext cx="345488" cy="199559"/>
          </a:xfrm>
          <a:prstGeom prst="rect">
            <a:avLst/>
          </a:prstGeom>
          <a:noFill/>
        </p:spPr>
        <p:txBody>
          <a:bodyPr wrap="none" rtlCol="0">
            <a:spAutoFit/>
          </a:bodyPr>
          <a:lstStyle/>
          <a:p>
            <a:r>
              <a:rPr lang="en-US" sz="1200" dirty="0" smtClean="0"/>
              <a:t>max</a:t>
            </a:r>
            <a:endParaRPr lang="en-US" sz="1200" dirty="0"/>
          </a:p>
        </p:txBody>
      </p:sp>
      <p:sp>
        <p:nvSpPr>
          <p:cNvPr id="30" name="TextBox 29"/>
          <p:cNvSpPr txBox="1"/>
          <p:nvPr/>
        </p:nvSpPr>
        <p:spPr>
          <a:xfrm>
            <a:off x="4488510" y="5119114"/>
            <a:ext cx="345488" cy="199559"/>
          </a:xfrm>
          <a:prstGeom prst="rect">
            <a:avLst/>
          </a:prstGeom>
          <a:noFill/>
        </p:spPr>
        <p:txBody>
          <a:bodyPr wrap="none" rtlCol="0">
            <a:spAutoFit/>
          </a:bodyPr>
          <a:lstStyle/>
          <a:p>
            <a:r>
              <a:rPr lang="en-US" sz="1200" dirty="0" smtClean="0"/>
              <a:t>max</a:t>
            </a:r>
            <a:endParaRPr lang="en-US" sz="1200" dirty="0"/>
          </a:p>
        </p:txBody>
      </p:sp>
      <p:cxnSp>
        <p:nvCxnSpPr>
          <p:cNvPr id="31" name="Straight Connector 30"/>
          <p:cNvCxnSpPr/>
          <p:nvPr/>
        </p:nvCxnSpPr>
        <p:spPr>
          <a:xfrm flipV="1">
            <a:off x="4661255" y="5002435"/>
            <a:ext cx="0" cy="951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lowchart: Connector 17"/>
          <p:cNvSpPr/>
          <p:nvPr/>
        </p:nvSpPr>
        <p:spPr>
          <a:xfrm>
            <a:off x="2410228" y="2844383"/>
            <a:ext cx="129617" cy="137154"/>
          </a:xfrm>
          <a:prstGeom prst="flowChartConnector">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17"/>
          <p:cNvSpPr/>
          <p:nvPr/>
        </p:nvSpPr>
        <p:spPr>
          <a:xfrm>
            <a:off x="3248428" y="3240629"/>
            <a:ext cx="221057" cy="22859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17"/>
          <p:cNvSpPr/>
          <p:nvPr/>
        </p:nvSpPr>
        <p:spPr>
          <a:xfrm>
            <a:off x="3629428" y="3926429"/>
            <a:ext cx="129617" cy="137154"/>
          </a:xfrm>
          <a:prstGeom prst="flowChartConnector">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17"/>
          <p:cNvSpPr/>
          <p:nvPr/>
        </p:nvSpPr>
        <p:spPr>
          <a:xfrm>
            <a:off x="4010428" y="4764630"/>
            <a:ext cx="83896" cy="91432"/>
          </a:xfrm>
          <a:prstGeom prst="flowChartConnector">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606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uClr>
                <a:srgbClr val="003399"/>
              </a:buClr>
              <a:buSzPct val="100000"/>
            </a:pPr>
            <a:r>
              <a:rPr lang="en-US" sz="3600" dirty="0" smtClean="0"/>
              <a:t>Contributions for Negative Correlated Traits and Minimize Inbreeding </a:t>
            </a:r>
            <a:endParaRPr lang="en-US" sz="3600" dirty="0"/>
          </a:p>
        </p:txBody>
      </p:sp>
      <p:pic>
        <p:nvPicPr>
          <p:cNvPr id="4" name="Picture 3" descr="fig 3.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2133600"/>
            <a:ext cx="4038600" cy="3276599"/>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450374750"/>
              </p:ext>
            </p:extLst>
          </p:nvPr>
        </p:nvGraphicFramePr>
        <p:xfrm>
          <a:off x="569912" y="2011362"/>
          <a:ext cx="3508375" cy="3741738"/>
        </p:xfrm>
        <a:graphic>
          <a:graphicData uri="http://schemas.openxmlformats.org/presentationml/2006/ole">
            <mc:AlternateContent xmlns:mc="http://schemas.openxmlformats.org/markup-compatibility/2006">
              <mc:Choice xmlns:v="urn:schemas-microsoft-com:vml" Requires="v">
                <p:oleObj spid="_x0000_s22549" name="Equation" r:id="rId5" imgW="1524000" imgH="1625600" progId="Equation.3">
                  <p:embed/>
                </p:oleObj>
              </mc:Choice>
              <mc:Fallback>
                <p:oleObj name="Equation" r:id="rId5" imgW="1524000" imgH="1625600" progId="Equation.3">
                  <p:embed/>
                  <p:pic>
                    <p:nvPicPr>
                      <p:cNvPr id="0" name=""/>
                      <p:cNvPicPr/>
                      <p:nvPr/>
                    </p:nvPicPr>
                    <p:blipFill>
                      <a:blip r:embed="rId6"/>
                      <a:stretch>
                        <a:fillRect/>
                      </a:stretch>
                    </p:blipFill>
                    <p:spPr>
                      <a:xfrm>
                        <a:off x="569912" y="2011362"/>
                        <a:ext cx="3508375" cy="3741738"/>
                      </a:xfrm>
                      <a:prstGeom prst="rect">
                        <a:avLst/>
                      </a:prstGeom>
                    </p:spPr>
                  </p:pic>
                </p:oleObj>
              </mc:Fallback>
            </mc:AlternateContent>
          </a:graphicData>
        </a:graphic>
      </p:graphicFrame>
      <p:sp>
        <p:nvSpPr>
          <p:cNvPr id="8" name="TextBox 7"/>
          <p:cNvSpPr txBox="1"/>
          <p:nvPr/>
        </p:nvSpPr>
        <p:spPr>
          <a:xfrm>
            <a:off x="6553200" y="6324600"/>
            <a:ext cx="2491638" cy="369332"/>
          </a:xfrm>
          <a:prstGeom prst="rect">
            <a:avLst/>
          </a:prstGeom>
          <a:noFill/>
        </p:spPr>
        <p:txBody>
          <a:bodyPr wrap="none" rtlCol="0">
            <a:spAutoFit/>
          </a:bodyPr>
          <a:lstStyle/>
          <a:p>
            <a:pPr algn="r"/>
            <a:r>
              <a:rPr lang="en-US" sz="1800" dirty="0" err="1" smtClean="0">
                <a:latin typeface="+mn-lt"/>
              </a:rPr>
              <a:t>Akdemir</a:t>
            </a:r>
            <a:r>
              <a:rPr lang="en-US" sz="1800" dirty="0" smtClean="0">
                <a:latin typeface="+mn-lt"/>
              </a:rPr>
              <a:t> et al, 2018</a:t>
            </a:r>
            <a:endParaRPr lang="en-US" sz="1800" dirty="0">
              <a:latin typeface="+mn-lt"/>
            </a:endParaRPr>
          </a:p>
        </p:txBody>
      </p:sp>
    </p:spTree>
    <p:extLst>
      <p:ext uri="{BB962C8B-B14F-4D97-AF65-F5344CB8AC3E}">
        <p14:creationId xmlns:p14="http://schemas.microsoft.com/office/powerpoint/2010/main" val="27828219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1143000"/>
          </a:xfrm>
        </p:spPr>
        <p:txBody>
          <a:bodyPr/>
          <a:lstStyle/>
          <a:p>
            <a:pPr algn="ctr">
              <a:buClr>
                <a:srgbClr val="003399"/>
              </a:buClr>
              <a:buSzPct val="100000"/>
            </a:pPr>
            <a:r>
              <a:rPr lang="en-US" sz="3600" dirty="0" smtClean="0"/>
              <a:t>Simulated Comparison of Multi-trait Selection Approaches</a:t>
            </a:r>
            <a:endParaRPr lang="en-US" sz="3600" dirty="0"/>
          </a:p>
        </p:txBody>
      </p:sp>
      <p:sp>
        <p:nvSpPr>
          <p:cNvPr id="3" name="Content Placeholder 2"/>
          <p:cNvSpPr>
            <a:spLocks noGrp="1"/>
          </p:cNvSpPr>
          <p:nvPr>
            <p:ph idx="1"/>
          </p:nvPr>
        </p:nvSpPr>
        <p:spPr>
          <a:xfrm>
            <a:off x="838200" y="1600200"/>
            <a:ext cx="7772400" cy="4910554"/>
          </a:xfrm>
        </p:spPr>
        <p:txBody>
          <a:bodyPr/>
          <a:lstStyle/>
          <a:p>
            <a:pPr>
              <a:buClrTx/>
              <a:buSzPct val="100000"/>
              <a:buFont typeface="Arial"/>
              <a:buChar char="•"/>
            </a:pPr>
            <a:r>
              <a:rPr lang="en-US" sz="2000" dirty="0">
                <a:solidFill>
                  <a:srgbClr val="003399"/>
                </a:solidFill>
              </a:rPr>
              <a:t>3000 marker alleles with initial f(a)=</a:t>
            </a:r>
            <a:r>
              <a:rPr lang="en-US" sz="2000" dirty="0" smtClean="0">
                <a:solidFill>
                  <a:srgbClr val="003399"/>
                </a:solidFill>
              </a:rPr>
              <a:t>0.5 in diploid </a:t>
            </a:r>
            <a:r>
              <a:rPr lang="en-US" sz="2000" dirty="0">
                <a:solidFill>
                  <a:srgbClr val="003399"/>
                </a:solidFill>
              </a:rPr>
              <a:t>individuals </a:t>
            </a:r>
          </a:p>
          <a:p>
            <a:pPr>
              <a:buClrTx/>
              <a:buSzPct val="100000"/>
              <a:buFont typeface="Arial"/>
              <a:buChar char="•"/>
            </a:pPr>
            <a:r>
              <a:rPr lang="en-US" sz="2000" dirty="0" smtClean="0">
                <a:solidFill>
                  <a:srgbClr val="003399"/>
                </a:solidFill>
              </a:rPr>
              <a:t>Random mate (100, 200, 300, 400) individuals for 100 generations. Tandem PS for 10 generations</a:t>
            </a:r>
          </a:p>
          <a:p>
            <a:pPr>
              <a:buClrTx/>
              <a:buSzPct val="100000"/>
              <a:buFont typeface="Arial"/>
              <a:buChar char="•"/>
            </a:pPr>
            <a:r>
              <a:rPr lang="en-US" sz="2000" i="1" dirty="0" smtClean="0">
                <a:solidFill>
                  <a:srgbClr val="003399"/>
                </a:solidFill>
                <a:latin typeface="Times New Roman"/>
                <a:cs typeface="Times New Roman"/>
              </a:rPr>
              <a:t>k</a:t>
            </a:r>
            <a:r>
              <a:rPr lang="en-US" sz="2000" dirty="0" smtClean="0">
                <a:solidFill>
                  <a:srgbClr val="003399"/>
                </a:solidFill>
              </a:rPr>
              <a:t>=2 traits, </a:t>
            </a:r>
            <a:r>
              <a:rPr lang="en-US" sz="2000" dirty="0" smtClean="0">
                <a:solidFill>
                  <a:srgbClr val="003399"/>
                </a:solidFill>
                <a:latin typeface="Times New Roman"/>
                <a:cs typeface="Times New Roman"/>
              </a:rPr>
              <a:t>h</a:t>
            </a:r>
            <a:r>
              <a:rPr lang="en-US" sz="2000" baseline="30000" dirty="0" smtClean="0">
                <a:solidFill>
                  <a:srgbClr val="003399"/>
                </a:solidFill>
              </a:rPr>
              <a:t>2</a:t>
            </a:r>
            <a:r>
              <a:rPr lang="en-US" sz="2000" dirty="0" smtClean="0">
                <a:solidFill>
                  <a:srgbClr val="003399"/>
                </a:solidFill>
              </a:rPr>
              <a:t>=0.5,   (t1, t2) = -0.5</a:t>
            </a:r>
          </a:p>
          <a:p>
            <a:pPr lvl="1">
              <a:buClrTx/>
              <a:buSzPct val="100000"/>
              <a:buFont typeface="Arial"/>
              <a:buChar char="•"/>
            </a:pPr>
            <a:r>
              <a:rPr lang="en-US" sz="1800" dirty="0" smtClean="0">
                <a:solidFill>
                  <a:srgbClr val="003399"/>
                </a:solidFill>
              </a:rPr>
              <a:t>600 uniformly distributed QTL</a:t>
            </a:r>
          </a:p>
          <a:p>
            <a:pPr lvl="1">
              <a:buClrTx/>
              <a:buSzPct val="100000"/>
              <a:buFont typeface="Arial"/>
              <a:buChar char="•"/>
            </a:pPr>
            <a:r>
              <a:rPr lang="en-US" sz="1800" dirty="0" err="1" smtClean="0">
                <a:solidFill>
                  <a:srgbClr val="003399"/>
                </a:solidFill>
              </a:rPr>
              <a:t>a</a:t>
            </a:r>
            <a:r>
              <a:rPr lang="en-US" sz="1800" baseline="-25000" dirty="0" err="1" smtClean="0">
                <a:solidFill>
                  <a:srgbClr val="003399"/>
                </a:solidFill>
              </a:rPr>
              <a:t>Q</a:t>
            </a:r>
            <a:r>
              <a:rPr lang="en-US" sz="1800" dirty="0" smtClean="0">
                <a:solidFill>
                  <a:srgbClr val="003399"/>
                </a:solidFill>
              </a:rPr>
              <a:t>=+/-(1/600)</a:t>
            </a:r>
          </a:p>
          <a:p>
            <a:pPr>
              <a:buClrTx/>
              <a:buSzPct val="100000"/>
              <a:buFont typeface="Arial"/>
              <a:buChar char="•"/>
            </a:pPr>
            <a:r>
              <a:rPr lang="en-US" sz="2000" dirty="0">
                <a:solidFill>
                  <a:schemeClr val="tx1"/>
                </a:solidFill>
              </a:rPr>
              <a:t>30 </a:t>
            </a:r>
            <a:r>
              <a:rPr lang="en-US" sz="2000" dirty="0" smtClean="0">
                <a:solidFill>
                  <a:schemeClr val="tx1"/>
                </a:solidFill>
              </a:rPr>
              <a:t>replicates </a:t>
            </a:r>
            <a:endParaRPr lang="en-US" sz="2000" dirty="0" smtClean="0">
              <a:solidFill>
                <a:srgbClr val="003399"/>
              </a:solidFill>
            </a:endParaRPr>
          </a:p>
          <a:p>
            <a:pPr>
              <a:buClrTx/>
              <a:buSzPct val="100000"/>
              <a:buFont typeface="Arial"/>
              <a:buChar char="•"/>
            </a:pPr>
            <a:r>
              <a:rPr lang="en-US" sz="2000" dirty="0" smtClean="0">
                <a:solidFill>
                  <a:srgbClr val="003399"/>
                </a:solidFill>
              </a:rPr>
              <a:t>Breeding </a:t>
            </a:r>
            <a:r>
              <a:rPr lang="en-US" sz="2000" dirty="0" smtClean="0">
                <a:solidFill>
                  <a:srgbClr val="003399"/>
                </a:solidFill>
              </a:rPr>
              <a:t>objectives:</a:t>
            </a:r>
          </a:p>
          <a:p>
            <a:pPr lvl="1">
              <a:buClrTx/>
              <a:buSzPct val="100000"/>
              <a:buFont typeface="Arial"/>
              <a:buChar char="•"/>
            </a:pPr>
            <a:r>
              <a:rPr lang="en-US" sz="1800" dirty="0" smtClean="0">
                <a:solidFill>
                  <a:srgbClr val="003399"/>
                </a:solidFill>
              </a:rPr>
              <a:t>Max T</a:t>
            </a:r>
            <a:r>
              <a:rPr lang="en-US" sz="1800" baseline="-25000" dirty="0" smtClean="0">
                <a:solidFill>
                  <a:srgbClr val="003399"/>
                </a:solidFill>
              </a:rPr>
              <a:t>1,</a:t>
            </a:r>
            <a:r>
              <a:rPr lang="en-US" sz="1800" dirty="0" smtClean="0">
                <a:solidFill>
                  <a:srgbClr val="003399"/>
                </a:solidFill>
              </a:rPr>
              <a:t> Max T</a:t>
            </a:r>
            <a:r>
              <a:rPr lang="en-US" sz="1800" baseline="-25000" dirty="0" smtClean="0">
                <a:solidFill>
                  <a:srgbClr val="003399"/>
                </a:solidFill>
              </a:rPr>
              <a:t>2,</a:t>
            </a:r>
            <a:r>
              <a:rPr lang="en-US" sz="1800" dirty="0" smtClean="0">
                <a:solidFill>
                  <a:srgbClr val="003399"/>
                </a:solidFill>
              </a:rPr>
              <a:t> Max </a:t>
            </a:r>
            <a:r>
              <a:rPr lang="mr-IN" sz="1800" dirty="0" smtClean="0">
                <a:solidFill>
                  <a:srgbClr val="003399"/>
                </a:solidFill>
              </a:rPr>
              <a:t>–</a:t>
            </a:r>
            <a:r>
              <a:rPr lang="en-US" sz="1800" dirty="0" smtClean="0">
                <a:solidFill>
                  <a:srgbClr val="003399"/>
                </a:solidFill>
              </a:rPr>
              <a:t>Inbreeding</a:t>
            </a:r>
            <a:endParaRPr lang="en-US" sz="1800" dirty="0" smtClean="0">
              <a:solidFill>
                <a:srgbClr val="003399"/>
              </a:solidFill>
            </a:endParaRPr>
          </a:p>
          <a:p>
            <a:pPr>
              <a:buClrTx/>
              <a:buSzPct val="100000"/>
              <a:buFont typeface="Arial"/>
              <a:buChar char="•"/>
            </a:pPr>
            <a:r>
              <a:rPr lang="en-US" sz="2000" dirty="0" smtClean="0">
                <a:solidFill>
                  <a:srgbClr val="003399"/>
                </a:solidFill>
              </a:rPr>
              <a:t>Selection strategies:</a:t>
            </a:r>
          </a:p>
          <a:p>
            <a:pPr lvl="1">
              <a:buClrTx/>
              <a:buSzPct val="100000"/>
              <a:buFont typeface="Arial"/>
              <a:buChar char="•"/>
            </a:pPr>
            <a:r>
              <a:rPr lang="en-US" sz="1600" dirty="0" smtClean="0">
                <a:solidFill>
                  <a:srgbClr val="003399"/>
                </a:solidFill>
              </a:rPr>
              <a:t>PS(SI), PS(Tandem), PS(Cull), GS(SI</a:t>
            </a:r>
            <a:r>
              <a:rPr lang="en-US" sz="1600" dirty="0" smtClean="0">
                <a:solidFill>
                  <a:srgbClr val="003399"/>
                </a:solidFill>
              </a:rPr>
              <a:t>), </a:t>
            </a:r>
            <a:r>
              <a:rPr lang="en-US" sz="1600" dirty="0" smtClean="0">
                <a:solidFill>
                  <a:srgbClr val="003399"/>
                </a:solidFill>
              </a:rPr>
              <a:t>GS(SI</a:t>
            </a:r>
            <a:r>
              <a:rPr lang="en-US" sz="1600" dirty="0">
                <a:solidFill>
                  <a:srgbClr val="003399"/>
                </a:solidFill>
              </a:rPr>
              <a:t>), </a:t>
            </a:r>
            <a:r>
              <a:rPr lang="en-US" sz="1600" dirty="0" smtClean="0">
                <a:solidFill>
                  <a:srgbClr val="003399"/>
                </a:solidFill>
              </a:rPr>
              <a:t>GS(Tandem</a:t>
            </a:r>
            <a:r>
              <a:rPr lang="en-US" sz="1600" dirty="0">
                <a:solidFill>
                  <a:srgbClr val="003399"/>
                </a:solidFill>
              </a:rPr>
              <a:t>), </a:t>
            </a:r>
            <a:r>
              <a:rPr lang="en-US" sz="1600" dirty="0" smtClean="0">
                <a:solidFill>
                  <a:srgbClr val="003399"/>
                </a:solidFill>
              </a:rPr>
              <a:t>GS(Cull</a:t>
            </a:r>
            <a:r>
              <a:rPr lang="en-US" sz="1600" dirty="0">
                <a:solidFill>
                  <a:srgbClr val="003399"/>
                </a:solidFill>
              </a:rPr>
              <a:t>), </a:t>
            </a:r>
            <a:endParaRPr lang="en-US" sz="1600" dirty="0" smtClean="0">
              <a:solidFill>
                <a:srgbClr val="003399"/>
              </a:solidFill>
            </a:endParaRPr>
          </a:p>
          <a:p>
            <a:pPr marL="457200" lvl="1" indent="0">
              <a:buClrTx/>
              <a:buSzPct val="100000"/>
              <a:buNone/>
            </a:pPr>
            <a:r>
              <a:rPr lang="en-US" sz="1800" dirty="0" smtClean="0">
                <a:solidFill>
                  <a:srgbClr val="003399"/>
                </a:solidFill>
              </a:rPr>
              <a:t>GS(</a:t>
            </a:r>
            <a:r>
              <a:rPr lang="en-US" sz="1800" dirty="0" err="1" smtClean="0">
                <a:solidFill>
                  <a:srgbClr val="003399"/>
                </a:solidFill>
              </a:rPr>
              <a:t>NonD</a:t>
            </a:r>
            <a:r>
              <a:rPr lang="en-US" sz="1800" dirty="0" smtClean="0">
                <a:solidFill>
                  <a:srgbClr val="003399"/>
                </a:solidFill>
              </a:rPr>
              <a:t>), </a:t>
            </a:r>
            <a:r>
              <a:rPr lang="en-US" sz="1800" dirty="0" smtClean="0">
                <a:solidFill>
                  <a:srgbClr val="003399"/>
                </a:solidFill>
              </a:rPr>
              <a:t>OMOD</a:t>
            </a:r>
            <a:r>
              <a:rPr lang="en-US" sz="1800" baseline="-25000" dirty="0" smtClean="0">
                <a:solidFill>
                  <a:srgbClr val="003399"/>
                </a:solidFill>
              </a:rPr>
              <a:t>1</a:t>
            </a:r>
            <a:r>
              <a:rPr lang="en-US" sz="1800" dirty="0">
                <a:solidFill>
                  <a:srgbClr val="003399"/>
                </a:solidFill>
              </a:rPr>
              <a:t>, </a:t>
            </a:r>
            <a:r>
              <a:rPr lang="en-US" sz="1800" dirty="0" smtClean="0">
                <a:solidFill>
                  <a:srgbClr val="003399"/>
                </a:solidFill>
              </a:rPr>
              <a:t>OMOD</a:t>
            </a:r>
            <a:r>
              <a:rPr lang="en-US" sz="1800" baseline="-25000" dirty="0" smtClean="0">
                <a:solidFill>
                  <a:srgbClr val="003399"/>
                </a:solidFill>
              </a:rPr>
              <a:t>1</a:t>
            </a:r>
            <a:endParaRPr lang="en-US" sz="1800" dirty="0" smtClean="0">
              <a:solidFill>
                <a:srgbClr val="003399"/>
              </a:solidFill>
            </a:endParaRPr>
          </a:p>
          <a:p>
            <a:pPr lvl="1">
              <a:buClrTx/>
              <a:buSzPct val="100000"/>
              <a:buFont typeface="Arial"/>
              <a:buChar char="•"/>
            </a:pPr>
            <a:r>
              <a:rPr lang="en-US" sz="1800" i="1" dirty="0" err="1" smtClean="0">
                <a:solidFill>
                  <a:srgbClr val="003399"/>
                </a:solidFill>
                <a:latin typeface="Times New Roman"/>
                <a:cs typeface="Times New Roman"/>
              </a:rPr>
              <a:t>i</a:t>
            </a:r>
            <a:r>
              <a:rPr lang="en-US" sz="1800" i="1" dirty="0" smtClean="0">
                <a:solidFill>
                  <a:srgbClr val="003399"/>
                </a:solidFill>
                <a:latin typeface="Times New Roman"/>
                <a:cs typeface="Times New Roman"/>
              </a:rPr>
              <a:t>=</a:t>
            </a:r>
            <a:r>
              <a:rPr lang="en-US" sz="1800" dirty="0" smtClean="0">
                <a:solidFill>
                  <a:srgbClr val="003399"/>
                </a:solidFill>
                <a:latin typeface="Times New Roman"/>
                <a:cs typeface="Times New Roman"/>
              </a:rPr>
              <a:t>0.05 (N=100, 200), </a:t>
            </a:r>
            <a:r>
              <a:rPr lang="en-US" sz="1800" i="1" dirty="0" err="1">
                <a:solidFill>
                  <a:srgbClr val="003399"/>
                </a:solidFill>
                <a:latin typeface="Times New Roman"/>
                <a:cs typeface="Times New Roman"/>
              </a:rPr>
              <a:t>i</a:t>
            </a:r>
            <a:r>
              <a:rPr lang="en-US" sz="1800" i="1" dirty="0">
                <a:solidFill>
                  <a:srgbClr val="003399"/>
                </a:solidFill>
                <a:latin typeface="Times New Roman"/>
                <a:cs typeface="Times New Roman"/>
              </a:rPr>
              <a:t>=</a:t>
            </a:r>
            <a:r>
              <a:rPr lang="en-US" sz="1800" dirty="0" smtClean="0">
                <a:solidFill>
                  <a:srgbClr val="003399"/>
                </a:solidFill>
                <a:latin typeface="Times New Roman"/>
                <a:cs typeface="Times New Roman"/>
              </a:rPr>
              <a:t>0.10 </a:t>
            </a:r>
            <a:r>
              <a:rPr lang="en-US" sz="1800" dirty="0">
                <a:solidFill>
                  <a:srgbClr val="003399"/>
                </a:solidFill>
                <a:latin typeface="Times New Roman"/>
                <a:cs typeface="Times New Roman"/>
              </a:rPr>
              <a:t>(N</a:t>
            </a:r>
            <a:r>
              <a:rPr lang="en-US" sz="1800" dirty="0" smtClean="0">
                <a:solidFill>
                  <a:srgbClr val="003399"/>
                </a:solidFill>
                <a:latin typeface="Times New Roman"/>
                <a:cs typeface="Times New Roman"/>
              </a:rPr>
              <a:t>=300</a:t>
            </a:r>
            <a:r>
              <a:rPr lang="en-US" sz="1800" dirty="0">
                <a:solidFill>
                  <a:srgbClr val="003399"/>
                </a:solidFill>
                <a:latin typeface="Times New Roman"/>
                <a:cs typeface="Times New Roman"/>
              </a:rPr>
              <a:t>, </a:t>
            </a:r>
            <a:r>
              <a:rPr lang="en-US" sz="1800" dirty="0" smtClean="0">
                <a:solidFill>
                  <a:srgbClr val="003399"/>
                </a:solidFill>
                <a:latin typeface="Times New Roman"/>
                <a:cs typeface="Times New Roman"/>
              </a:rPr>
              <a:t>400</a:t>
            </a:r>
            <a:r>
              <a:rPr lang="en-US" sz="1800" dirty="0">
                <a:solidFill>
                  <a:srgbClr val="003399"/>
                </a:solidFill>
                <a:latin typeface="Times New Roman"/>
                <a:cs typeface="Times New Roman"/>
              </a:rPr>
              <a:t>)</a:t>
            </a:r>
            <a:endParaRPr lang="en-US" sz="1800" i="1" dirty="0" smtClean="0">
              <a:solidFill>
                <a:srgbClr val="003399"/>
              </a:solidFill>
              <a:latin typeface="Times New Roman"/>
              <a:cs typeface="Times New Roman"/>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1838707603"/>
              </p:ext>
            </p:extLst>
          </p:nvPr>
        </p:nvGraphicFramePr>
        <p:xfrm>
          <a:off x="3733800" y="3005138"/>
          <a:ext cx="261937" cy="347662"/>
        </p:xfrm>
        <a:graphic>
          <a:graphicData uri="http://schemas.openxmlformats.org/presentationml/2006/ole">
            <mc:AlternateContent xmlns:mc="http://schemas.openxmlformats.org/markup-compatibility/2006">
              <mc:Choice xmlns:v="urn:schemas-microsoft-com:vml" Requires="v">
                <p:oleObj spid="_x0000_s23592" name="Equation" r:id="rId4" imgW="114300" imgH="152400" progId="Equation.3">
                  <p:embed/>
                </p:oleObj>
              </mc:Choice>
              <mc:Fallback>
                <p:oleObj name="Equation" r:id="rId4" imgW="114300" imgH="152400" progId="Equation.3">
                  <p:embed/>
                  <p:pic>
                    <p:nvPicPr>
                      <p:cNvPr id="0" name=""/>
                      <p:cNvPicPr/>
                      <p:nvPr/>
                    </p:nvPicPr>
                    <p:blipFill>
                      <a:blip r:embed="rId5"/>
                      <a:stretch>
                        <a:fillRect/>
                      </a:stretch>
                    </p:blipFill>
                    <p:spPr>
                      <a:xfrm>
                        <a:off x="3733800" y="3005138"/>
                        <a:ext cx="261937" cy="347662"/>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720633623"/>
              </p:ext>
            </p:extLst>
          </p:nvPr>
        </p:nvGraphicFramePr>
        <p:xfrm>
          <a:off x="4114800" y="5715000"/>
          <a:ext cx="320675" cy="347663"/>
        </p:xfrm>
        <a:graphic>
          <a:graphicData uri="http://schemas.openxmlformats.org/presentationml/2006/ole">
            <mc:AlternateContent xmlns:mc="http://schemas.openxmlformats.org/markup-compatibility/2006">
              <mc:Choice xmlns:v="urn:schemas-microsoft-com:vml" Requires="v">
                <p:oleObj spid="_x0000_s23593" name="Equation" r:id="rId6" imgW="139700" imgH="152400" progId="Equation.3">
                  <p:embed/>
                </p:oleObj>
              </mc:Choice>
              <mc:Fallback>
                <p:oleObj name="Equation" r:id="rId6" imgW="139700" imgH="152400" progId="Equation.3">
                  <p:embed/>
                  <p:pic>
                    <p:nvPicPr>
                      <p:cNvPr id="0" name=""/>
                      <p:cNvPicPr/>
                      <p:nvPr/>
                    </p:nvPicPr>
                    <p:blipFill>
                      <a:blip r:embed="rId7"/>
                      <a:stretch>
                        <a:fillRect/>
                      </a:stretch>
                    </p:blipFill>
                    <p:spPr>
                      <a:xfrm>
                        <a:off x="4114800" y="5715000"/>
                        <a:ext cx="320675" cy="347663"/>
                      </a:xfrm>
                      <a:prstGeom prst="rect">
                        <a:avLst/>
                      </a:prstGeom>
                    </p:spPr>
                  </p:pic>
                </p:oleObj>
              </mc:Fallback>
            </mc:AlternateContent>
          </a:graphicData>
        </a:graphic>
      </p:graphicFrame>
      <p:sp>
        <p:nvSpPr>
          <p:cNvPr id="13" name="TextBox 12"/>
          <p:cNvSpPr txBox="1"/>
          <p:nvPr/>
        </p:nvSpPr>
        <p:spPr>
          <a:xfrm>
            <a:off x="6874935" y="6324600"/>
            <a:ext cx="2234906" cy="338554"/>
          </a:xfrm>
          <a:prstGeom prst="rect">
            <a:avLst/>
          </a:prstGeom>
          <a:noFill/>
        </p:spPr>
        <p:txBody>
          <a:bodyPr wrap="none" rtlCol="0">
            <a:spAutoFit/>
          </a:bodyPr>
          <a:lstStyle/>
          <a:p>
            <a:pPr algn="r"/>
            <a:r>
              <a:rPr lang="en-US" sz="1600" dirty="0" err="1" smtClean="0">
                <a:latin typeface="+mn-lt"/>
              </a:rPr>
              <a:t>Akdemir</a:t>
            </a:r>
            <a:r>
              <a:rPr lang="en-US" sz="1600" dirty="0" smtClean="0">
                <a:latin typeface="+mn-lt"/>
              </a:rPr>
              <a:t> et al, 2018</a:t>
            </a:r>
            <a:endParaRPr lang="en-US" sz="1600" dirty="0">
              <a:latin typeface="+mn-lt"/>
            </a:endParaRPr>
          </a:p>
        </p:txBody>
      </p:sp>
    </p:spTree>
    <p:extLst>
      <p:ext uri="{BB962C8B-B14F-4D97-AF65-F5344CB8AC3E}">
        <p14:creationId xmlns:p14="http://schemas.microsoft.com/office/powerpoint/2010/main" val="7735515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uClr>
                <a:srgbClr val="003399"/>
              </a:buClr>
              <a:buSzPct val="100000"/>
            </a:pPr>
            <a:r>
              <a:rPr lang="en-US" sz="3600" dirty="0" smtClean="0"/>
              <a:t>Simulated Responses to 16 Cycles of Recurrent Selection</a:t>
            </a:r>
            <a:endParaRPr lang="en-US" sz="3600" dirty="0"/>
          </a:p>
        </p:txBody>
      </p:sp>
      <p:sp>
        <p:nvSpPr>
          <p:cNvPr id="7" name="Content Placeholder 6"/>
          <p:cNvSpPr>
            <a:spLocks noGrp="1"/>
          </p:cNvSpPr>
          <p:nvPr>
            <p:ph sz="half" idx="2"/>
          </p:nvPr>
        </p:nvSpPr>
        <p:spPr>
          <a:xfrm>
            <a:off x="5715000" y="2324100"/>
            <a:ext cx="3200400" cy="1066800"/>
          </a:xfrm>
        </p:spPr>
        <p:txBody>
          <a:bodyPr/>
          <a:lstStyle/>
          <a:p>
            <a:pPr marL="0" indent="0">
              <a:buClr>
                <a:srgbClr val="003399"/>
              </a:buClr>
              <a:buSzPct val="100000"/>
              <a:buNone/>
            </a:pPr>
            <a:r>
              <a:rPr lang="en-US" sz="2000" dirty="0" smtClean="0">
                <a:solidFill>
                  <a:schemeClr val="tx1"/>
                </a:solidFill>
              </a:rPr>
              <a:t>1.2xGS(SI)&lt;OMOD</a:t>
            </a:r>
            <a:r>
              <a:rPr lang="en-US" sz="2000" baseline="-25000" dirty="0" smtClean="0">
                <a:solidFill>
                  <a:schemeClr val="tx1"/>
                </a:solidFill>
              </a:rPr>
              <a:t>1</a:t>
            </a:r>
            <a:endParaRPr lang="en-US" sz="2000" dirty="0">
              <a:solidFill>
                <a:schemeClr val="tx1"/>
              </a:solidFill>
            </a:endParaRPr>
          </a:p>
        </p:txBody>
      </p:sp>
      <p:pic>
        <p:nvPicPr>
          <p:cNvPr id="3" name="Picture 2" descr="Figure_simulations.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828799"/>
            <a:ext cx="5105400" cy="4287719"/>
          </a:xfrm>
          <a:prstGeom prst="rect">
            <a:avLst/>
          </a:prstGeom>
        </p:spPr>
      </p:pic>
      <p:sp>
        <p:nvSpPr>
          <p:cNvPr id="5" name="TextBox 4"/>
          <p:cNvSpPr txBox="1"/>
          <p:nvPr/>
        </p:nvSpPr>
        <p:spPr>
          <a:xfrm>
            <a:off x="6909094" y="6400800"/>
            <a:ext cx="2234906" cy="338554"/>
          </a:xfrm>
          <a:prstGeom prst="rect">
            <a:avLst/>
          </a:prstGeom>
          <a:noFill/>
        </p:spPr>
        <p:txBody>
          <a:bodyPr wrap="none" rtlCol="0">
            <a:spAutoFit/>
          </a:bodyPr>
          <a:lstStyle/>
          <a:p>
            <a:pPr algn="r"/>
            <a:r>
              <a:rPr lang="en-US" sz="1600" dirty="0" err="1" smtClean="0">
                <a:latin typeface="+mn-lt"/>
              </a:rPr>
              <a:t>Akdemir</a:t>
            </a:r>
            <a:r>
              <a:rPr lang="en-US" sz="1600" dirty="0" smtClean="0">
                <a:latin typeface="+mn-lt"/>
              </a:rPr>
              <a:t> et al, 2018</a:t>
            </a:r>
            <a:endParaRPr lang="en-US" sz="1600" dirty="0">
              <a:latin typeface="+mn-lt"/>
            </a:endParaRPr>
          </a:p>
        </p:txBody>
      </p:sp>
    </p:spTree>
    <p:extLst>
      <p:ext uri="{BB962C8B-B14F-4D97-AF65-F5344CB8AC3E}">
        <p14:creationId xmlns:p14="http://schemas.microsoft.com/office/powerpoint/2010/main" val="18306657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The Most Difficult Challenge for </a:t>
            </a:r>
            <a:r>
              <a:rPr lang="en-US" sz="3600" dirty="0" smtClean="0">
                <a:solidFill>
                  <a:srgbClr val="FF0000"/>
                </a:solidFill>
              </a:rPr>
              <a:t>RGS</a:t>
            </a:r>
            <a:br>
              <a:rPr lang="en-US" sz="3600" dirty="0" smtClean="0">
                <a:solidFill>
                  <a:srgbClr val="FF0000"/>
                </a:solidFill>
              </a:rPr>
            </a:br>
            <a:r>
              <a:rPr lang="en-US" sz="3200" dirty="0" smtClean="0">
                <a:solidFill>
                  <a:schemeClr val="tx1"/>
                </a:solidFill>
              </a:rPr>
              <a:t>(For all Plant Breeding Systems)</a:t>
            </a:r>
            <a:endParaRPr lang="en-US" sz="3200" dirty="0">
              <a:solidFill>
                <a:schemeClr val="tx1"/>
              </a:solidFill>
            </a:endParaRPr>
          </a:p>
        </p:txBody>
      </p:sp>
      <p:sp>
        <p:nvSpPr>
          <p:cNvPr id="3" name="Content Placeholder 2"/>
          <p:cNvSpPr>
            <a:spLocks noGrp="1"/>
          </p:cNvSpPr>
          <p:nvPr>
            <p:ph idx="1"/>
          </p:nvPr>
        </p:nvSpPr>
        <p:spPr/>
        <p:txBody>
          <a:bodyPr/>
          <a:lstStyle/>
          <a:p>
            <a:pPr marL="0" indent="0">
              <a:buNone/>
            </a:pPr>
            <a:r>
              <a:rPr lang="en-US" sz="2400" dirty="0">
                <a:solidFill>
                  <a:srgbClr val="003399"/>
                </a:solidFill>
              </a:rPr>
              <a:t>Select </a:t>
            </a:r>
            <a:r>
              <a:rPr lang="en-US" sz="2400" dirty="0" smtClean="0">
                <a:solidFill>
                  <a:srgbClr val="003399"/>
                </a:solidFill>
              </a:rPr>
              <a:t>multiple traits needed for adaptation to emerging future environments</a:t>
            </a:r>
            <a:r>
              <a:rPr lang="en-US" sz="2400" dirty="0">
                <a:solidFill>
                  <a:srgbClr val="003399"/>
                </a:solidFill>
              </a:rPr>
              <a:t>.</a:t>
            </a:r>
            <a:r>
              <a:rPr lang="en-US" sz="2400" dirty="0" smtClean="0">
                <a:solidFill>
                  <a:srgbClr val="003399"/>
                </a:solidFill>
              </a:rPr>
              <a:t> </a:t>
            </a:r>
          </a:p>
          <a:p>
            <a:pPr>
              <a:buClrTx/>
              <a:buSzPct val="100000"/>
              <a:buFont typeface="Arial"/>
              <a:buChar char="•"/>
            </a:pPr>
            <a:r>
              <a:rPr lang="en-US" sz="2000" dirty="0" smtClean="0">
                <a:solidFill>
                  <a:srgbClr val="003399"/>
                </a:solidFill>
              </a:rPr>
              <a:t>What are the most likely distributions of future environments? </a:t>
            </a:r>
          </a:p>
          <a:p>
            <a:pPr>
              <a:buClrTx/>
              <a:buSzPct val="100000"/>
              <a:buFont typeface="Arial"/>
              <a:buChar char="•"/>
            </a:pPr>
            <a:r>
              <a:rPr lang="en-US" sz="2000" dirty="0" smtClean="0">
                <a:solidFill>
                  <a:srgbClr val="003399"/>
                </a:solidFill>
              </a:rPr>
              <a:t>Are </a:t>
            </a:r>
            <a:r>
              <a:rPr lang="en-US" sz="2000" dirty="0">
                <a:solidFill>
                  <a:srgbClr val="003399"/>
                </a:solidFill>
              </a:rPr>
              <a:t>we measuring the right traits for adaptation to future environments? </a:t>
            </a:r>
            <a:endParaRPr lang="en-US" sz="2000" dirty="0" smtClean="0">
              <a:solidFill>
                <a:srgbClr val="003399"/>
              </a:solidFill>
            </a:endParaRPr>
          </a:p>
          <a:p>
            <a:pPr lvl="1">
              <a:buClrTx/>
              <a:buSzPct val="100000"/>
              <a:buFont typeface="Arial"/>
              <a:buChar char="•"/>
            </a:pPr>
            <a:r>
              <a:rPr lang="en-US" sz="2000" dirty="0" smtClean="0">
                <a:solidFill>
                  <a:srgbClr val="003399"/>
                </a:solidFill>
              </a:rPr>
              <a:t>Crop </a:t>
            </a:r>
            <a:r>
              <a:rPr lang="en-US" sz="2000" dirty="0">
                <a:solidFill>
                  <a:srgbClr val="003399"/>
                </a:solidFill>
              </a:rPr>
              <a:t>Modeling</a:t>
            </a:r>
          </a:p>
          <a:p>
            <a:pPr>
              <a:buClrTx/>
              <a:buSzPct val="100000"/>
              <a:buFont typeface="Arial"/>
              <a:buChar char="•"/>
            </a:pPr>
            <a:r>
              <a:rPr lang="en-US" sz="2000" dirty="0" smtClean="0">
                <a:solidFill>
                  <a:srgbClr val="003399"/>
                </a:solidFill>
              </a:rPr>
              <a:t>What </a:t>
            </a:r>
            <a:r>
              <a:rPr lang="en-US" sz="2000" dirty="0">
                <a:solidFill>
                  <a:srgbClr val="003399"/>
                </a:solidFill>
              </a:rPr>
              <a:t>product profile will provide a successful future </a:t>
            </a:r>
            <a:r>
              <a:rPr lang="en-US" sz="2000" dirty="0" smtClean="0">
                <a:solidFill>
                  <a:srgbClr val="003399"/>
                </a:solidFill>
              </a:rPr>
              <a:t>cultivar?</a:t>
            </a:r>
            <a:endParaRPr lang="en-US" sz="2000" dirty="0">
              <a:solidFill>
                <a:srgbClr val="003399"/>
              </a:solidFill>
            </a:endParaRPr>
          </a:p>
          <a:p>
            <a:pPr>
              <a:buClrTx/>
              <a:buSzPct val="100000"/>
              <a:buFont typeface="Arial"/>
              <a:buChar char="•"/>
            </a:pPr>
            <a:r>
              <a:rPr lang="en-US" sz="2000" dirty="0" smtClean="0">
                <a:solidFill>
                  <a:srgbClr val="003399"/>
                </a:solidFill>
              </a:rPr>
              <a:t>Do </a:t>
            </a:r>
            <a:r>
              <a:rPr lang="en-US" sz="2000" dirty="0">
                <a:solidFill>
                  <a:srgbClr val="003399"/>
                </a:solidFill>
              </a:rPr>
              <a:t>we know the genetics underlying adaptation traits?</a:t>
            </a:r>
          </a:p>
          <a:p>
            <a:pPr>
              <a:buClrTx/>
              <a:buSzPct val="100000"/>
              <a:buFont typeface="Arial"/>
              <a:buChar char="•"/>
            </a:pPr>
            <a:r>
              <a:rPr lang="en-US" sz="2000" dirty="0" smtClean="0">
                <a:solidFill>
                  <a:srgbClr val="003399"/>
                </a:solidFill>
              </a:rPr>
              <a:t>Do </a:t>
            </a:r>
            <a:r>
              <a:rPr lang="en-US" sz="2000" dirty="0">
                <a:solidFill>
                  <a:srgbClr val="003399"/>
                </a:solidFill>
              </a:rPr>
              <a:t>we have alleles that will enable adaptation to predicted environments? </a:t>
            </a:r>
          </a:p>
        </p:txBody>
      </p:sp>
    </p:spTree>
    <p:extLst>
      <p:ext uri="{BB962C8B-B14F-4D97-AF65-F5344CB8AC3E}">
        <p14:creationId xmlns:p14="http://schemas.microsoft.com/office/powerpoint/2010/main" val="16911182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Representations of Line and Hybrid Cultivar Development Systems</a:t>
            </a:r>
            <a:endParaRPr lang="en-US" sz="3600" dirty="0"/>
          </a:p>
        </p:txBody>
      </p:sp>
      <p:grpSp>
        <p:nvGrpSpPr>
          <p:cNvPr id="4" name="Group 3"/>
          <p:cNvGrpSpPr/>
          <p:nvPr/>
        </p:nvGrpSpPr>
        <p:grpSpPr>
          <a:xfrm>
            <a:off x="1676400" y="1752600"/>
            <a:ext cx="5900821" cy="1145248"/>
            <a:chOff x="2792336" y="2806670"/>
            <a:chExt cx="5900821" cy="1145248"/>
          </a:xfrm>
        </p:grpSpPr>
        <p:sp>
          <p:nvSpPr>
            <p:cNvPr id="5" name="Pentagon 4"/>
            <p:cNvSpPr/>
            <p:nvPr/>
          </p:nvSpPr>
          <p:spPr>
            <a:xfrm>
              <a:off x="2834502" y="2806670"/>
              <a:ext cx="613326" cy="733953"/>
            </a:xfrm>
            <a:prstGeom prst="homePlate">
              <a:avLst>
                <a:gd name="adj" fmla="val 5952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 name="Chevron 5"/>
            <p:cNvSpPr/>
            <p:nvPr/>
          </p:nvSpPr>
          <p:spPr>
            <a:xfrm>
              <a:off x="3155335" y="2806670"/>
              <a:ext cx="1439108" cy="733954"/>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7" name="TextBox 6"/>
            <p:cNvSpPr txBox="1"/>
            <p:nvPr/>
          </p:nvSpPr>
          <p:spPr>
            <a:xfrm>
              <a:off x="3493372" y="2843966"/>
              <a:ext cx="878830" cy="646331"/>
            </a:xfrm>
            <a:prstGeom prst="rect">
              <a:avLst/>
            </a:prstGeom>
            <a:noFill/>
          </p:spPr>
          <p:txBody>
            <a:bodyPr wrap="none" rtlCol="0">
              <a:spAutoFit/>
            </a:bodyPr>
            <a:lstStyle/>
            <a:p>
              <a:r>
                <a:rPr lang="en-US" sz="1200" b="1" dirty="0" smtClean="0">
                  <a:solidFill>
                    <a:srgbClr val="FFFF00"/>
                  </a:solidFill>
                </a:rPr>
                <a:t>Develop </a:t>
              </a:r>
            </a:p>
            <a:p>
              <a:r>
                <a:rPr lang="en-US" sz="1200" b="1" dirty="0" smtClean="0">
                  <a:solidFill>
                    <a:srgbClr val="FFFF00"/>
                  </a:solidFill>
                </a:rPr>
                <a:t>Replicable </a:t>
              </a:r>
            </a:p>
            <a:p>
              <a:r>
                <a:rPr lang="en-US" sz="1200" b="1" dirty="0" smtClean="0">
                  <a:solidFill>
                    <a:srgbClr val="FFFF00"/>
                  </a:solidFill>
                </a:rPr>
                <a:t>Genotypes</a:t>
              </a:r>
              <a:endParaRPr lang="en-US" sz="1200" b="1" dirty="0">
                <a:solidFill>
                  <a:srgbClr val="FFFF00"/>
                </a:solidFill>
              </a:endParaRPr>
            </a:p>
          </p:txBody>
        </p:sp>
        <p:sp>
          <p:nvSpPr>
            <p:cNvPr id="8" name="Chevron 7"/>
            <p:cNvSpPr/>
            <p:nvPr/>
          </p:nvSpPr>
          <p:spPr>
            <a:xfrm>
              <a:off x="4292477" y="2806670"/>
              <a:ext cx="1522213" cy="726159"/>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9" name="TextBox 8"/>
            <p:cNvSpPr txBox="1"/>
            <p:nvPr/>
          </p:nvSpPr>
          <p:spPr>
            <a:xfrm>
              <a:off x="4667283" y="2937745"/>
              <a:ext cx="899733" cy="461665"/>
            </a:xfrm>
            <a:prstGeom prst="rect">
              <a:avLst/>
            </a:prstGeom>
            <a:noFill/>
          </p:spPr>
          <p:txBody>
            <a:bodyPr wrap="none" rtlCol="0">
              <a:spAutoFit/>
            </a:bodyPr>
            <a:lstStyle/>
            <a:p>
              <a:r>
                <a:rPr lang="en-US" sz="1200" b="1" dirty="0" smtClean="0">
                  <a:solidFill>
                    <a:srgbClr val="FFFF00"/>
                  </a:solidFill>
                </a:rPr>
                <a:t>Replicated </a:t>
              </a:r>
            </a:p>
            <a:p>
              <a:r>
                <a:rPr lang="en-US" sz="1200" b="1" dirty="0" smtClean="0">
                  <a:solidFill>
                    <a:srgbClr val="FFFF00"/>
                  </a:solidFill>
                </a:rPr>
                <a:t>Field Trials </a:t>
              </a:r>
            </a:p>
          </p:txBody>
        </p:sp>
        <p:sp>
          <p:nvSpPr>
            <p:cNvPr id="10" name="Curved Down Arrow 9"/>
            <p:cNvSpPr/>
            <p:nvPr/>
          </p:nvSpPr>
          <p:spPr bwMode="auto">
            <a:xfrm rot="10800000">
              <a:off x="2838733" y="3622826"/>
              <a:ext cx="2688609" cy="329092"/>
            </a:xfrm>
            <a:prstGeom prst="curvedDown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Comic Sans MS" pitchFamily="66" charset="0"/>
              </a:endParaRPr>
            </a:p>
          </p:txBody>
        </p:sp>
        <p:sp>
          <p:nvSpPr>
            <p:cNvPr id="11" name="Chevron 10"/>
            <p:cNvSpPr/>
            <p:nvPr/>
          </p:nvSpPr>
          <p:spPr>
            <a:xfrm>
              <a:off x="7268080" y="2806670"/>
              <a:ext cx="1425077" cy="733954"/>
            </a:xfrm>
            <a:prstGeom prst="chevr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2" name="TextBox 11"/>
            <p:cNvSpPr txBox="1"/>
            <p:nvPr/>
          </p:nvSpPr>
          <p:spPr>
            <a:xfrm>
              <a:off x="7574196" y="3040778"/>
              <a:ext cx="1118961" cy="276999"/>
            </a:xfrm>
            <a:prstGeom prst="rect">
              <a:avLst/>
            </a:prstGeom>
            <a:noFill/>
          </p:spPr>
          <p:txBody>
            <a:bodyPr wrap="none" rtlCol="0">
              <a:spAutoFit/>
            </a:bodyPr>
            <a:lstStyle/>
            <a:p>
              <a:r>
                <a:rPr lang="en-US" sz="1200" b="1" dirty="0" smtClean="0">
                  <a:solidFill>
                    <a:srgbClr val="FFFF00"/>
                  </a:solidFill>
                </a:rPr>
                <a:t>Commercialize</a:t>
              </a:r>
            </a:p>
          </p:txBody>
        </p:sp>
        <p:sp>
          <p:nvSpPr>
            <p:cNvPr id="13" name="Chevron 12"/>
            <p:cNvSpPr/>
            <p:nvPr/>
          </p:nvSpPr>
          <p:spPr>
            <a:xfrm>
              <a:off x="5494346" y="2806670"/>
              <a:ext cx="1205868" cy="726159"/>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4" name="TextBox 13"/>
            <p:cNvSpPr txBox="1"/>
            <p:nvPr/>
          </p:nvSpPr>
          <p:spPr>
            <a:xfrm>
              <a:off x="5814690" y="3046759"/>
              <a:ext cx="822469" cy="276999"/>
            </a:xfrm>
            <a:prstGeom prst="rect">
              <a:avLst/>
            </a:prstGeom>
            <a:noFill/>
          </p:spPr>
          <p:txBody>
            <a:bodyPr wrap="none" rtlCol="0">
              <a:spAutoFit/>
            </a:bodyPr>
            <a:lstStyle/>
            <a:p>
              <a:r>
                <a:rPr lang="en-US" sz="1200" b="1" dirty="0" err="1" smtClean="0">
                  <a:solidFill>
                    <a:srgbClr val="FFFF00"/>
                  </a:solidFill>
                </a:rPr>
                <a:t>Introgress</a:t>
              </a:r>
              <a:endParaRPr lang="en-US" sz="1200" b="1" dirty="0">
                <a:solidFill>
                  <a:srgbClr val="FFFF00"/>
                </a:solidFill>
              </a:endParaRPr>
            </a:p>
          </p:txBody>
        </p:sp>
        <p:sp>
          <p:nvSpPr>
            <p:cNvPr id="15" name="Chevron 14"/>
            <p:cNvSpPr/>
            <p:nvPr/>
          </p:nvSpPr>
          <p:spPr>
            <a:xfrm>
              <a:off x="6389665" y="2806670"/>
              <a:ext cx="1205711" cy="733954"/>
            </a:xfrm>
            <a:prstGeom prst="chevr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6" name="TextBox 15"/>
            <p:cNvSpPr txBox="1"/>
            <p:nvPr/>
          </p:nvSpPr>
          <p:spPr>
            <a:xfrm>
              <a:off x="6773054" y="3045430"/>
              <a:ext cx="522322" cy="276999"/>
            </a:xfrm>
            <a:prstGeom prst="rect">
              <a:avLst/>
            </a:prstGeom>
            <a:noFill/>
          </p:spPr>
          <p:txBody>
            <a:bodyPr wrap="none" rtlCol="0">
              <a:spAutoFit/>
            </a:bodyPr>
            <a:lstStyle/>
            <a:p>
              <a:r>
                <a:rPr lang="en-US" sz="1200" b="1" dirty="0" smtClean="0">
                  <a:solidFill>
                    <a:srgbClr val="FFFF00"/>
                  </a:solidFill>
                </a:rPr>
                <a:t>METs</a:t>
              </a:r>
            </a:p>
          </p:txBody>
        </p:sp>
        <p:sp>
          <p:nvSpPr>
            <p:cNvPr id="17" name="TextBox 16"/>
            <p:cNvSpPr txBox="1"/>
            <p:nvPr/>
          </p:nvSpPr>
          <p:spPr>
            <a:xfrm>
              <a:off x="2792336" y="3036326"/>
              <a:ext cx="524246" cy="276999"/>
            </a:xfrm>
            <a:prstGeom prst="rect">
              <a:avLst/>
            </a:prstGeom>
            <a:noFill/>
          </p:spPr>
          <p:txBody>
            <a:bodyPr wrap="none" rtlCol="0">
              <a:spAutoFit/>
            </a:bodyPr>
            <a:lstStyle/>
            <a:p>
              <a:r>
                <a:rPr lang="en-US" sz="1200" b="1" dirty="0" smtClean="0">
                  <a:solidFill>
                    <a:srgbClr val="FFFF00"/>
                  </a:solidFill>
                </a:rPr>
                <a:t>Cross</a:t>
              </a:r>
              <a:endParaRPr lang="en-US" sz="1200" b="1" dirty="0">
                <a:solidFill>
                  <a:srgbClr val="FFFF00"/>
                </a:solidFill>
              </a:endParaRPr>
            </a:p>
          </p:txBody>
        </p:sp>
      </p:grpSp>
      <p:grpSp>
        <p:nvGrpSpPr>
          <p:cNvPr id="18" name="Group 17"/>
          <p:cNvGrpSpPr/>
          <p:nvPr/>
        </p:nvGrpSpPr>
        <p:grpSpPr>
          <a:xfrm>
            <a:off x="1606604" y="3124200"/>
            <a:ext cx="6152341" cy="1526947"/>
            <a:chOff x="2670960" y="2424971"/>
            <a:chExt cx="6152341" cy="1526947"/>
          </a:xfrm>
        </p:grpSpPr>
        <p:sp>
          <p:nvSpPr>
            <p:cNvPr id="19" name="Pentagon 18"/>
            <p:cNvSpPr/>
            <p:nvPr/>
          </p:nvSpPr>
          <p:spPr>
            <a:xfrm>
              <a:off x="2738610" y="2802559"/>
              <a:ext cx="428467" cy="346150"/>
            </a:xfrm>
            <a:prstGeom prst="homePlat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00"/>
                </a:solidFill>
              </a:endParaRPr>
            </a:p>
          </p:txBody>
        </p:sp>
        <p:sp>
          <p:nvSpPr>
            <p:cNvPr id="20" name="Pentagon 19"/>
            <p:cNvSpPr/>
            <p:nvPr/>
          </p:nvSpPr>
          <p:spPr>
            <a:xfrm>
              <a:off x="2739523" y="3195154"/>
              <a:ext cx="423880" cy="346150"/>
            </a:xfrm>
            <a:prstGeom prst="homePlat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00"/>
                </a:solidFill>
              </a:endParaRPr>
            </a:p>
          </p:txBody>
        </p:sp>
        <p:grpSp>
          <p:nvGrpSpPr>
            <p:cNvPr id="21" name="Group 20"/>
            <p:cNvGrpSpPr/>
            <p:nvPr/>
          </p:nvGrpSpPr>
          <p:grpSpPr>
            <a:xfrm>
              <a:off x="3011125" y="2776279"/>
              <a:ext cx="1507175" cy="430887"/>
              <a:chOff x="1974381" y="3446032"/>
              <a:chExt cx="1622611" cy="543638"/>
            </a:xfrm>
          </p:grpSpPr>
          <p:sp>
            <p:nvSpPr>
              <p:cNvPr id="41" name="Chevron 40"/>
              <p:cNvSpPr/>
              <p:nvPr/>
            </p:nvSpPr>
            <p:spPr>
              <a:xfrm>
                <a:off x="1974381" y="3489278"/>
                <a:ext cx="1565700" cy="436728"/>
              </a:xfrm>
              <a:prstGeom prst="chevron">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00"/>
                  </a:solidFill>
                </a:endParaRPr>
              </a:p>
            </p:txBody>
          </p:sp>
          <p:sp>
            <p:nvSpPr>
              <p:cNvPr id="42" name="TextBox 41"/>
              <p:cNvSpPr txBox="1"/>
              <p:nvPr/>
            </p:nvSpPr>
            <p:spPr>
              <a:xfrm>
                <a:off x="2088316" y="3446032"/>
                <a:ext cx="1508676" cy="543638"/>
              </a:xfrm>
              <a:prstGeom prst="rect">
                <a:avLst/>
              </a:prstGeom>
              <a:noFill/>
            </p:spPr>
            <p:txBody>
              <a:bodyPr wrap="none" rtlCol="0">
                <a:spAutoFit/>
              </a:bodyPr>
              <a:lstStyle/>
              <a:p>
                <a:r>
                  <a:rPr lang="en-US" sz="1100" dirty="0" smtClean="0">
                    <a:solidFill>
                      <a:srgbClr val="FFFF00"/>
                    </a:solidFill>
                  </a:rPr>
                  <a:t>Develop Replicable</a:t>
                </a:r>
              </a:p>
              <a:p>
                <a:r>
                  <a:rPr lang="en-US" sz="1100" dirty="0" smtClean="0">
                    <a:solidFill>
                      <a:srgbClr val="FFFF00"/>
                    </a:solidFill>
                  </a:rPr>
                  <a:t>Homozygous Lines</a:t>
                </a:r>
                <a:endParaRPr lang="en-US" sz="1100" dirty="0">
                  <a:solidFill>
                    <a:srgbClr val="FFFF00"/>
                  </a:solidFill>
                </a:endParaRPr>
              </a:p>
            </p:txBody>
          </p:sp>
        </p:grpSp>
        <p:sp>
          <p:nvSpPr>
            <p:cNvPr id="22" name="Chevron 21"/>
            <p:cNvSpPr/>
            <p:nvPr/>
          </p:nvSpPr>
          <p:spPr>
            <a:xfrm>
              <a:off x="4340174" y="2811745"/>
              <a:ext cx="1542004" cy="346150"/>
            </a:xfrm>
            <a:prstGeom prst="chevron">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00"/>
                </a:solidFill>
              </a:endParaRPr>
            </a:p>
          </p:txBody>
        </p:sp>
        <p:sp>
          <p:nvSpPr>
            <p:cNvPr id="23" name="TextBox 22"/>
            <p:cNvSpPr txBox="1"/>
            <p:nvPr/>
          </p:nvSpPr>
          <p:spPr>
            <a:xfrm>
              <a:off x="4629985" y="2777915"/>
              <a:ext cx="1466247" cy="769441"/>
            </a:xfrm>
            <a:prstGeom prst="rect">
              <a:avLst/>
            </a:prstGeom>
            <a:noFill/>
          </p:spPr>
          <p:txBody>
            <a:bodyPr wrap="square" rtlCol="0">
              <a:spAutoFit/>
            </a:bodyPr>
            <a:lstStyle/>
            <a:p>
              <a:r>
                <a:rPr lang="en-US" sz="1100" dirty="0" smtClean="0">
                  <a:solidFill>
                    <a:srgbClr val="FFFF00"/>
                  </a:solidFill>
                </a:rPr>
                <a:t>Replicated Evaluations</a:t>
              </a:r>
            </a:p>
            <a:p>
              <a:r>
                <a:rPr lang="en-US" sz="1100" dirty="0" smtClean="0">
                  <a:solidFill>
                    <a:srgbClr val="FFFF00"/>
                  </a:solidFill>
                </a:rPr>
                <a:t>Lines </a:t>
              </a:r>
              <a:r>
                <a:rPr lang="en-US" sz="1100" i="1" dirty="0" smtClean="0">
                  <a:solidFill>
                    <a:srgbClr val="FFFF00"/>
                  </a:solidFill>
                </a:rPr>
                <a:t>per </a:t>
              </a:r>
              <a:r>
                <a:rPr lang="en-US" sz="1100" i="1" dirty="0">
                  <a:solidFill>
                    <a:srgbClr val="FFFF00"/>
                  </a:solidFill>
                </a:rPr>
                <a:t>se </a:t>
              </a:r>
              <a:r>
                <a:rPr lang="en-US" sz="1100" dirty="0" smtClean="0">
                  <a:solidFill>
                    <a:srgbClr val="FFFF00"/>
                  </a:solidFill>
                </a:rPr>
                <a:t>+ Hybrids</a:t>
              </a:r>
            </a:p>
          </p:txBody>
        </p:sp>
        <p:grpSp>
          <p:nvGrpSpPr>
            <p:cNvPr id="24" name="Group 23"/>
            <p:cNvGrpSpPr/>
            <p:nvPr/>
          </p:nvGrpSpPr>
          <p:grpSpPr>
            <a:xfrm>
              <a:off x="3032628" y="3160197"/>
              <a:ext cx="1514616" cy="430887"/>
              <a:chOff x="1974382" y="3446032"/>
              <a:chExt cx="1523489" cy="543638"/>
            </a:xfrm>
          </p:grpSpPr>
          <p:sp>
            <p:nvSpPr>
              <p:cNvPr id="39" name="Chevron 38"/>
              <p:cNvSpPr/>
              <p:nvPr/>
            </p:nvSpPr>
            <p:spPr>
              <a:xfrm>
                <a:off x="1974382" y="3489278"/>
                <a:ext cx="1447539" cy="436728"/>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00"/>
                  </a:solidFill>
                </a:endParaRPr>
              </a:p>
            </p:txBody>
          </p:sp>
          <p:sp>
            <p:nvSpPr>
              <p:cNvPr id="40" name="TextBox 39"/>
              <p:cNvSpPr txBox="1"/>
              <p:nvPr/>
            </p:nvSpPr>
            <p:spPr>
              <a:xfrm>
                <a:off x="2088315" y="3446032"/>
                <a:ext cx="1409556" cy="543638"/>
              </a:xfrm>
              <a:prstGeom prst="rect">
                <a:avLst/>
              </a:prstGeom>
              <a:noFill/>
            </p:spPr>
            <p:txBody>
              <a:bodyPr wrap="none" rtlCol="0">
                <a:spAutoFit/>
              </a:bodyPr>
              <a:lstStyle/>
              <a:p>
                <a:r>
                  <a:rPr lang="en-US" sz="1100" dirty="0" smtClean="0">
                    <a:solidFill>
                      <a:srgbClr val="FFFF00"/>
                    </a:solidFill>
                  </a:rPr>
                  <a:t>Develop Replicable</a:t>
                </a:r>
              </a:p>
              <a:p>
                <a:r>
                  <a:rPr lang="en-US" sz="1100" dirty="0" smtClean="0">
                    <a:solidFill>
                      <a:srgbClr val="FFFF00"/>
                    </a:solidFill>
                  </a:rPr>
                  <a:t>Homozygous Lines</a:t>
                </a:r>
                <a:endParaRPr lang="en-US" sz="1100" dirty="0">
                  <a:solidFill>
                    <a:srgbClr val="FFFF00"/>
                  </a:solidFill>
                </a:endParaRPr>
              </a:p>
            </p:txBody>
          </p:sp>
        </p:grpSp>
        <p:sp>
          <p:nvSpPr>
            <p:cNvPr id="25" name="Chevron 24"/>
            <p:cNvSpPr/>
            <p:nvPr/>
          </p:nvSpPr>
          <p:spPr>
            <a:xfrm>
              <a:off x="4359964" y="3194474"/>
              <a:ext cx="1522213" cy="335624"/>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00"/>
                </a:solidFill>
              </a:endParaRPr>
            </a:p>
          </p:txBody>
        </p:sp>
        <p:sp>
          <p:nvSpPr>
            <p:cNvPr id="26" name="TextBox 25"/>
            <p:cNvSpPr txBox="1"/>
            <p:nvPr/>
          </p:nvSpPr>
          <p:spPr>
            <a:xfrm>
              <a:off x="4642387" y="3160197"/>
              <a:ext cx="920445" cy="430887"/>
            </a:xfrm>
            <a:prstGeom prst="rect">
              <a:avLst/>
            </a:prstGeom>
            <a:noFill/>
          </p:spPr>
          <p:txBody>
            <a:bodyPr wrap="none" rtlCol="0">
              <a:spAutoFit/>
            </a:bodyPr>
            <a:lstStyle/>
            <a:p>
              <a:r>
                <a:rPr lang="en-US" sz="1100" dirty="0" smtClean="0">
                  <a:solidFill>
                    <a:srgbClr val="FFFF00"/>
                  </a:solidFill>
                </a:rPr>
                <a:t>Replicated </a:t>
              </a:r>
            </a:p>
            <a:p>
              <a:r>
                <a:rPr lang="en-US" sz="1100" dirty="0" smtClean="0">
                  <a:solidFill>
                    <a:srgbClr val="FFFF00"/>
                  </a:solidFill>
                </a:rPr>
                <a:t>Evaluations</a:t>
              </a:r>
            </a:p>
          </p:txBody>
        </p:sp>
        <p:sp>
          <p:nvSpPr>
            <p:cNvPr id="27" name="Curved Down Arrow 26"/>
            <p:cNvSpPr/>
            <p:nvPr/>
          </p:nvSpPr>
          <p:spPr bwMode="auto">
            <a:xfrm rot="10800000">
              <a:off x="2838733" y="3622826"/>
              <a:ext cx="2688609" cy="329092"/>
            </a:xfrm>
            <a:prstGeom prst="curvedDown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FFFF00"/>
                </a:solidFill>
                <a:effectLst/>
                <a:latin typeface="Comic Sans MS" pitchFamily="66" charset="0"/>
              </a:endParaRPr>
            </a:p>
          </p:txBody>
        </p:sp>
        <p:sp>
          <p:nvSpPr>
            <p:cNvPr id="28" name="Curved Up Arrow 27"/>
            <p:cNvSpPr/>
            <p:nvPr/>
          </p:nvSpPr>
          <p:spPr>
            <a:xfrm rot="10800000">
              <a:off x="2838734" y="2424971"/>
              <a:ext cx="2688608" cy="347868"/>
            </a:xfrm>
            <a:prstGeom prst="curved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00"/>
                </a:solidFill>
              </a:endParaRPr>
            </a:p>
          </p:txBody>
        </p:sp>
        <p:sp>
          <p:nvSpPr>
            <p:cNvPr id="29" name="Chevron 28"/>
            <p:cNvSpPr/>
            <p:nvPr/>
          </p:nvSpPr>
          <p:spPr>
            <a:xfrm>
              <a:off x="7268080" y="2806670"/>
              <a:ext cx="1425077" cy="733954"/>
            </a:xfrm>
            <a:prstGeom prst="chevr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00"/>
                </a:solidFill>
              </a:endParaRPr>
            </a:p>
          </p:txBody>
        </p:sp>
        <p:sp>
          <p:nvSpPr>
            <p:cNvPr id="30" name="TextBox 29"/>
            <p:cNvSpPr txBox="1"/>
            <p:nvPr/>
          </p:nvSpPr>
          <p:spPr>
            <a:xfrm>
              <a:off x="7601492" y="3019187"/>
              <a:ext cx="1221809" cy="276999"/>
            </a:xfrm>
            <a:prstGeom prst="rect">
              <a:avLst/>
            </a:prstGeom>
            <a:noFill/>
          </p:spPr>
          <p:txBody>
            <a:bodyPr wrap="none" rtlCol="0">
              <a:spAutoFit/>
            </a:bodyPr>
            <a:lstStyle/>
            <a:p>
              <a:r>
                <a:rPr lang="en-US" sz="1200" b="1" dirty="0" smtClean="0">
                  <a:solidFill>
                    <a:srgbClr val="FFFF00"/>
                  </a:solidFill>
                </a:rPr>
                <a:t>Commercialize</a:t>
              </a:r>
            </a:p>
          </p:txBody>
        </p:sp>
        <p:sp>
          <p:nvSpPr>
            <p:cNvPr id="31" name="Chevron 30"/>
            <p:cNvSpPr/>
            <p:nvPr/>
          </p:nvSpPr>
          <p:spPr>
            <a:xfrm>
              <a:off x="5775143" y="2809014"/>
              <a:ext cx="1171567" cy="346150"/>
            </a:xfrm>
            <a:prstGeom prst="chevron">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00"/>
                </a:solidFill>
              </a:endParaRPr>
            </a:p>
          </p:txBody>
        </p:sp>
        <p:sp>
          <p:nvSpPr>
            <p:cNvPr id="32" name="TextBox 31"/>
            <p:cNvSpPr txBox="1"/>
            <p:nvPr/>
          </p:nvSpPr>
          <p:spPr>
            <a:xfrm>
              <a:off x="5866189" y="2829329"/>
              <a:ext cx="899605" cy="261610"/>
            </a:xfrm>
            <a:prstGeom prst="rect">
              <a:avLst/>
            </a:prstGeom>
            <a:noFill/>
          </p:spPr>
          <p:txBody>
            <a:bodyPr wrap="none" rtlCol="0">
              <a:spAutoFit/>
            </a:bodyPr>
            <a:lstStyle/>
            <a:p>
              <a:r>
                <a:rPr lang="en-US" sz="1100" dirty="0" err="1" smtClean="0">
                  <a:solidFill>
                    <a:srgbClr val="FFFF00"/>
                  </a:solidFill>
                </a:rPr>
                <a:t>Introgress</a:t>
              </a:r>
              <a:endParaRPr lang="en-US" sz="1100" dirty="0">
                <a:solidFill>
                  <a:srgbClr val="FFFF00"/>
                </a:solidFill>
              </a:endParaRPr>
            </a:p>
          </p:txBody>
        </p:sp>
        <p:sp>
          <p:nvSpPr>
            <p:cNvPr id="33" name="Chevron 32"/>
            <p:cNvSpPr/>
            <p:nvPr/>
          </p:nvSpPr>
          <p:spPr>
            <a:xfrm>
              <a:off x="5740842" y="3191725"/>
              <a:ext cx="1205868" cy="341104"/>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00"/>
                </a:solidFill>
              </a:endParaRPr>
            </a:p>
          </p:txBody>
        </p:sp>
        <p:sp>
          <p:nvSpPr>
            <p:cNvPr id="34" name="TextBox 33"/>
            <p:cNvSpPr txBox="1"/>
            <p:nvPr/>
          </p:nvSpPr>
          <p:spPr>
            <a:xfrm>
              <a:off x="5807422" y="3225683"/>
              <a:ext cx="899605" cy="261610"/>
            </a:xfrm>
            <a:prstGeom prst="rect">
              <a:avLst/>
            </a:prstGeom>
            <a:noFill/>
          </p:spPr>
          <p:txBody>
            <a:bodyPr wrap="none" rtlCol="0">
              <a:spAutoFit/>
            </a:bodyPr>
            <a:lstStyle/>
            <a:p>
              <a:r>
                <a:rPr lang="en-US" sz="1100" dirty="0" err="1" smtClean="0">
                  <a:solidFill>
                    <a:srgbClr val="FFFF00"/>
                  </a:solidFill>
                </a:rPr>
                <a:t>Introgress</a:t>
              </a:r>
              <a:endParaRPr lang="en-US" sz="1100" dirty="0">
                <a:solidFill>
                  <a:srgbClr val="FFFF00"/>
                </a:solidFill>
              </a:endParaRPr>
            </a:p>
          </p:txBody>
        </p:sp>
        <p:sp>
          <p:nvSpPr>
            <p:cNvPr id="35" name="Chevron 34"/>
            <p:cNvSpPr/>
            <p:nvPr/>
          </p:nvSpPr>
          <p:spPr>
            <a:xfrm>
              <a:off x="6389665" y="2806670"/>
              <a:ext cx="1205711" cy="733954"/>
            </a:xfrm>
            <a:prstGeom prst="chevr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00"/>
                </a:solidFill>
              </a:endParaRPr>
            </a:p>
          </p:txBody>
        </p:sp>
        <p:sp>
          <p:nvSpPr>
            <p:cNvPr id="36" name="TextBox 35"/>
            <p:cNvSpPr txBox="1"/>
            <p:nvPr/>
          </p:nvSpPr>
          <p:spPr>
            <a:xfrm>
              <a:off x="6773054" y="3045430"/>
              <a:ext cx="599844" cy="276999"/>
            </a:xfrm>
            <a:prstGeom prst="rect">
              <a:avLst/>
            </a:prstGeom>
            <a:noFill/>
          </p:spPr>
          <p:txBody>
            <a:bodyPr wrap="none" rtlCol="0">
              <a:spAutoFit/>
            </a:bodyPr>
            <a:lstStyle/>
            <a:p>
              <a:r>
                <a:rPr lang="en-US" sz="1200" b="1" dirty="0" smtClean="0">
                  <a:solidFill>
                    <a:srgbClr val="FFFF00"/>
                  </a:solidFill>
                </a:rPr>
                <a:t>METs</a:t>
              </a:r>
            </a:p>
          </p:txBody>
        </p:sp>
        <p:sp>
          <p:nvSpPr>
            <p:cNvPr id="37" name="TextBox 36"/>
            <p:cNvSpPr txBox="1"/>
            <p:nvPr/>
          </p:nvSpPr>
          <p:spPr>
            <a:xfrm>
              <a:off x="2670960" y="2848905"/>
              <a:ext cx="548548" cy="261610"/>
            </a:xfrm>
            <a:prstGeom prst="rect">
              <a:avLst/>
            </a:prstGeom>
            <a:noFill/>
          </p:spPr>
          <p:txBody>
            <a:bodyPr wrap="none" rtlCol="0">
              <a:spAutoFit/>
            </a:bodyPr>
            <a:lstStyle/>
            <a:p>
              <a:r>
                <a:rPr lang="en-US" sz="1100" dirty="0" smtClean="0">
                  <a:solidFill>
                    <a:srgbClr val="FFFF00"/>
                  </a:solidFill>
                </a:rPr>
                <a:t>Cross</a:t>
              </a:r>
              <a:endParaRPr lang="en-US" sz="1100" dirty="0">
                <a:solidFill>
                  <a:srgbClr val="FFFF00"/>
                </a:solidFill>
              </a:endParaRPr>
            </a:p>
          </p:txBody>
        </p:sp>
        <p:sp>
          <p:nvSpPr>
            <p:cNvPr id="38" name="TextBox 37"/>
            <p:cNvSpPr txBox="1"/>
            <p:nvPr/>
          </p:nvSpPr>
          <p:spPr>
            <a:xfrm>
              <a:off x="2671283" y="3233380"/>
              <a:ext cx="548548" cy="261610"/>
            </a:xfrm>
            <a:prstGeom prst="rect">
              <a:avLst/>
            </a:prstGeom>
            <a:noFill/>
          </p:spPr>
          <p:txBody>
            <a:bodyPr wrap="none" rtlCol="0">
              <a:spAutoFit/>
            </a:bodyPr>
            <a:lstStyle/>
            <a:p>
              <a:r>
                <a:rPr lang="en-US" sz="1100" dirty="0" smtClean="0">
                  <a:solidFill>
                    <a:srgbClr val="FFFF00"/>
                  </a:solidFill>
                </a:rPr>
                <a:t>Cross</a:t>
              </a:r>
              <a:endParaRPr lang="en-US" sz="1100" dirty="0">
                <a:solidFill>
                  <a:srgbClr val="FFFF00"/>
                </a:solidFill>
              </a:endParaRPr>
            </a:p>
          </p:txBody>
        </p:sp>
      </p:grpSp>
      <p:sp>
        <p:nvSpPr>
          <p:cNvPr id="3" name="TextBox 2"/>
          <p:cNvSpPr txBox="1"/>
          <p:nvPr/>
        </p:nvSpPr>
        <p:spPr>
          <a:xfrm>
            <a:off x="457200" y="4800600"/>
            <a:ext cx="8305800" cy="1938992"/>
          </a:xfrm>
          <a:prstGeom prst="rect">
            <a:avLst/>
          </a:prstGeom>
          <a:noFill/>
        </p:spPr>
        <p:txBody>
          <a:bodyPr wrap="square" rtlCol="0">
            <a:spAutoFit/>
          </a:bodyPr>
          <a:lstStyle/>
          <a:p>
            <a:pPr marL="0" indent="0">
              <a:spcBef>
                <a:spcPts val="1080"/>
              </a:spcBef>
              <a:buClr>
                <a:srgbClr val="003399"/>
              </a:buClr>
              <a:buNone/>
            </a:pPr>
            <a:r>
              <a:rPr lang="en-US" sz="2000" dirty="0">
                <a:solidFill>
                  <a:srgbClr val="003399"/>
                </a:solidFill>
                <a:latin typeface="+mn-lt"/>
              </a:rPr>
              <a:t>Commercial plant breeding has become an escalating arms race where large seed companies ask farmers to pay for integration of new technologies and ever expanding numbers of field trials. We need to be </a:t>
            </a:r>
            <a:r>
              <a:rPr lang="en-US" sz="2000" dirty="0" smtClean="0">
                <a:solidFill>
                  <a:srgbClr val="003399"/>
                </a:solidFill>
                <a:latin typeface="+mn-lt"/>
              </a:rPr>
              <a:t>more efficient </a:t>
            </a:r>
            <a:r>
              <a:rPr lang="en-US" sz="2000" dirty="0">
                <a:solidFill>
                  <a:srgbClr val="003399"/>
                </a:solidFill>
                <a:latin typeface="+mn-lt"/>
              </a:rPr>
              <a:t>not more </a:t>
            </a:r>
            <a:r>
              <a:rPr lang="en-US" sz="2000" dirty="0" smtClean="0">
                <a:solidFill>
                  <a:srgbClr val="003399"/>
                </a:solidFill>
                <a:latin typeface="+mn-lt"/>
              </a:rPr>
              <a:t>expensive.  Joe </a:t>
            </a:r>
            <a:r>
              <a:rPr lang="en-US" sz="2000" dirty="0">
                <a:solidFill>
                  <a:srgbClr val="003399"/>
                </a:solidFill>
                <a:latin typeface="+mn-lt"/>
              </a:rPr>
              <a:t>Byrum, 2009</a:t>
            </a:r>
            <a:endParaRPr lang="en-US" sz="2000" u="sng" dirty="0">
              <a:solidFill>
                <a:srgbClr val="003399"/>
              </a:solidFill>
              <a:latin typeface="+mn-lt"/>
            </a:endParaRPr>
          </a:p>
          <a:p>
            <a:endParaRPr lang="en-US" sz="2000" dirty="0">
              <a:latin typeface="+mn-lt"/>
            </a:endParaRPr>
          </a:p>
        </p:txBody>
      </p:sp>
    </p:spTree>
    <p:extLst>
      <p:ext uri="{BB962C8B-B14F-4D97-AF65-F5344CB8AC3E}">
        <p14:creationId xmlns:p14="http://schemas.microsoft.com/office/powerpoint/2010/main" val="281633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uClr>
                <a:srgbClr val="003399"/>
              </a:buClr>
              <a:buSzPct val="100000"/>
            </a:pPr>
            <a:r>
              <a:rPr lang="en-US" sz="4400" dirty="0" smtClean="0"/>
              <a:t>Summary:</a:t>
            </a:r>
            <a:endParaRPr lang="en-US" sz="4400" dirty="0"/>
          </a:p>
        </p:txBody>
      </p:sp>
      <p:sp>
        <p:nvSpPr>
          <p:cNvPr id="3" name="Content Placeholder 2"/>
          <p:cNvSpPr>
            <a:spLocks noGrp="1"/>
          </p:cNvSpPr>
          <p:nvPr>
            <p:ph idx="1"/>
          </p:nvPr>
        </p:nvSpPr>
        <p:spPr>
          <a:xfrm>
            <a:off x="838200" y="2209800"/>
            <a:ext cx="7772400" cy="3276600"/>
          </a:xfrm>
        </p:spPr>
        <p:txBody>
          <a:bodyPr/>
          <a:lstStyle/>
          <a:p>
            <a:pPr>
              <a:buClrTx/>
              <a:buSzPct val="100000"/>
              <a:buFont typeface="Arial"/>
              <a:buChar char="•"/>
            </a:pPr>
            <a:r>
              <a:rPr lang="en-US" sz="2000" dirty="0" smtClean="0">
                <a:solidFill>
                  <a:srgbClr val="003399"/>
                </a:solidFill>
              </a:rPr>
              <a:t>If we are going to reclaim our birthright as designers of plant breeding systems, then we will need to learn to think like an engineer.</a:t>
            </a:r>
          </a:p>
          <a:p>
            <a:pPr lvl="1">
              <a:buClrTx/>
              <a:buSzPct val="100000"/>
              <a:buFont typeface="Arial"/>
              <a:buChar char="•"/>
            </a:pPr>
            <a:r>
              <a:rPr lang="en-US" sz="1800" dirty="0" smtClean="0">
                <a:solidFill>
                  <a:srgbClr val="003399"/>
                </a:solidFill>
              </a:rPr>
              <a:t>Clearly define measurable objectives: What product profile will be recognized as a successful outcome?</a:t>
            </a:r>
          </a:p>
          <a:p>
            <a:pPr lvl="1">
              <a:buClrTx/>
              <a:buSzPct val="100000"/>
              <a:buFont typeface="Arial"/>
              <a:buChar char="•"/>
            </a:pPr>
            <a:r>
              <a:rPr lang="en-US" sz="1800" dirty="0" smtClean="0">
                <a:solidFill>
                  <a:srgbClr val="003399"/>
                </a:solidFill>
              </a:rPr>
              <a:t>Learn how to quantify and communicate trade-offs among multiple objectives.  </a:t>
            </a:r>
          </a:p>
          <a:p>
            <a:pPr lvl="1">
              <a:buClrTx/>
              <a:buSzPct val="100000"/>
              <a:buFont typeface="Arial"/>
              <a:buChar char="•"/>
            </a:pPr>
            <a:r>
              <a:rPr lang="en-US" sz="1800" dirty="0" smtClean="0">
                <a:solidFill>
                  <a:srgbClr val="003399"/>
                </a:solidFill>
              </a:rPr>
              <a:t>Pressure to produce adapted </a:t>
            </a:r>
            <a:r>
              <a:rPr lang="en-US" sz="1800" dirty="0">
                <a:solidFill>
                  <a:srgbClr val="003399"/>
                </a:solidFill>
              </a:rPr>
              <a:t>high quality </a:t>
            </a:r>
            <a:r>
              <a:rPr lang="en-US" sz="1800" dirty="0" smtClean="0">
                <a:solidFill>
                  <a:srgbClr val="003399"/>
                </a:solidFill>
              </a:rPr>
              <a:t>cultivars as fast as possible, for minimal cost. We must communicate that two of the three are possible.</a:t>
            </a:r>
          </a:p>
          <a:p>
            <a:pPr>
              <a:buClrTx/>
              <a:buSzPct val="100000"/>
              <a:buFont typeface="Arial"/>
              <a:buChar char="•"/>
            </a:pPr>
            <a:endParaRPr lang="en-US" sz="2000" dirty="0" smtClean="0">
              <a:solidFill>
                <a:srgbClr val="003399"/>
              </a:solidFill>
            </a:endParaRPr>
          </a:p>
        </p:txBody>
      </p:sp>
    </p:spTree>
    <p:extLst>
      <p:ext uri="{BB962C8B-B14F-4D97-AF65-F5344CB8AC3E}">
        <p14:creationId xmlns:p14="http://schemas.microsoft.com/office/powerpoint/2010/main" val="20997591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3546" y="1600200"/>
            <a:ext cx="5684508" cy="4395263"/>
          </a:xfrm>
          <a:prstGeom prst="rect">
            <a:avLst/>
          </a:prstGeom>
        </p:spPr>
      </p:pic>
    </p:spTree>
    <p:extLst>
      <p:ext uri="{BB962C8B-B14F-4D97-AF65-F5344CB8AC3E}">
        <p14:creationId xmlns:p14="http://schemas.microsoft.com/office/powerpoint/2010/main" val="40098407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3546" y="1600199"/>
            <a:ext cx="5684510" cy="4395264"/>
          </a:xfrm>
          <a:prstGeom prst="rect">
            <a:avLst/>
          </a:prstGeom>
        </p:spPr>
      </p:pic>
    </p:spTree>
    <p:extLst>
      <p:ext uri="{BB962C8B-B14F-4D97-AF65-F5344CB8AC3E}">
        <p14:creationId xmlns:p14="http://schemas.microsoft.com/office/powerpoint/2010/main" val="692210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3545" y="1600199"/>
            <a:ext cx="5684511" cy="4395263"/>
          </a:xfrm>
          <a:prstGeom prst="rect">
            <a:avLst/>
          </a:prstGeom>
        </p:spPr>
      </p:pic>
    </p:spTree>
    <p:extLst>
      <p:ext uri="{BB962C8B-B14F-4D97-AF65-F5344CB8AC3E}">
        <p14:creationId xmlns:p14="http://schemas.microsoft.com/office/powerpoint/2010/main" val="11236784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smtClean="0"/>
              <a:t>Pareto Front for yield and protein in wheat and barley</a:t>
            </a:r>
            <a:endParaRPr lang="en-US" sz="4000" dirty="0"/>
          </a:p>
        </p:txBody>
      </p:sp>
      <p:sp>
        <p:nvSpPr>
          <p:cNvPr id="5" name="TextBox 4"/>
          <p:cNvSpPr txBox="1"/>
          <p:nvPr/>
        </p:nvSpPr>
        <p:spPr>
          <a:xfrm>
            <a:off x="6462815" y="6019800"/>
            <a:ext cx="2494594" cy="369332"/>
          </a:xfrm>
          <a:prstGeom prst="rect">
            <a:avLst/>
          </a:prstGeom>
          <a:noFill/>
        </p:spPr>
        <p:txBody>
          <a:bodyPr wrap="none" rtlCol="0">
            <a:spAutoFit/>
          </a:bodyPr>
          <a:lstStyle/>
          <a:p>
            <a:pPr algn="r"/>
            <a:r>
              <a:rPr lang="en-US" sz="1800" dirty="0" smtClean="0">
                <a:latin typeface="+mn-lt"/>
              </a:rPr>
              <a:t>Akdemir et al 2018 </a:t>
            </a:r>
            <a:endParaRPr lang="en-US" sz="1800" dirty="0">
              <a:latin typeface="+mn-lt"/>
            </a:endParaRPr>
          </a:p>
        </p:txBody>
      </p:sp>
      <p:pic>
        <p:nvPicPr>
          <p:cNvPr id="4" name="Picture 3" descr="Wheat_barley_dominance.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2667000"/>
            <a:ext cx="8153400" cy="2836317"/>
          </a:xfrm>
          <a:prstGeom prst="rect">
            <a:avLst/>
          </a:prstGeom>
        </p:spPr>
      </p:pic>
    </p:spTree>
    <p:extLst>
      <p:ext uri="{BB962C8B-B14F-4D97-AF65-F5344CB8AC3E}">
        <p14:creationId xmlns:p14="http://schemas.microsoft.com/office/powerpoint/2010/main" val="29121181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772400" cy="1143000"/>
          </a:xfrm>
        </p:spPr>
        <p:txBody>
          <a:bodyPr/>
          <a:lstStyle/>
          <a:p>
            <a:pPr algn="ctr"/>
            <a:r>
              <a:rPr lang="en-US" sz="3600" dirty="0" smtClean="0"/>
              <a:t>What are an Optimal </a:t>
            </a:r>
            <a:br>
              <a:rPr lang="en-US" sz="3600" dirty="0" smtClean="0"/>
            </a:br>
            <a:r>
              <a:rPr lang="en-US" sz="3600" dirty="0" smtClean="0"/>
              <a:t>Plant Breeding Systems?</a:t>
            </a:r>
            <a:endParaRPr lang="en-US" sz="3600" dirty="0"/>
          </a:p>
        </p:txBody>
      </p:sp>
      <p:sp>
        <p:nvSpPr>
          <p:cNvPr id="3" name="Content Placeholder 2"/>
          <p:cNvSpPr>
            <a:spLocks noGrp="1"/>
          </p:cNvSpPr>
          <p:nvPr>
            <p:ph idx="1"/>
          </p:nvPr>
        </p:nvSpPr>
        <p:spPr>
          <a:xfrm>
            <a:off x="838200" y="1905000"/>
            <a:ext cx="7772400" cy="3200400"/>
          </a:xfrm>
        </p:spPr>
        <p:txBody>
          <a:bodyPr/>
          <a:lstStyle/>
          <a:p>
            <a:pPr marL="0" indent="0">
              <a:spcBef>
                <a:spcPts val="1200"/>
              </a:spcBef>
              <a:buNone/>
            </a:pPr>
            <a:r>
              <a:rPr lang="en-US" sz="2400" b="1" dirty="0" smtClean="0">
                <a:solidFill>
                  <a:srgbClr val="003399"/>
                </a:solidFill>
              </a:rPr>
              <a:t>Optimization: </a:t>
            </a:r>
            <a:r>
              <a:rPr lang="en-US" sz="2400" dirty="0" smtClean="0">
                <a:solidFill>
                  <a:srgbClr val="003399"/>
                </a:solidFill>
              </a:rPr>
              <a:t>A process </a:t>
            </a:r>
            <a:r>
              <a:rPr lang="en-US" sz="2400" dirty="0">
                <a:solidFill>
                  <a:srgbClr val="003399"/>
                </a:solidFill>
              </a:rPr>
              <a:t>or methodology of making a design, system or decision as </a:t>
            </a:r>
            <a:r>
              <a:rPr lang="en-US" sz="2400" dirty="0" smtClean="0">
                <a:solidFill>
                  <a:srgbClr val="003399"/>
                </a:solidFill>
              </a:rPr>
              <a:t>effective and efficient as </a:t>
            </a:r>
            <a:r>
              <a:rPr lang="en-US" sz="2400" dirty="0">
                <a:solidFill>
                  <a:srgbClr val="003399"/>
                </a:solidFill>
              </a:rPr>
              <a:t>possible, specifically through </a:t>
            </a:r>
            <a:r>
              <a:rPr lang="en-US" sz="2400" dirty="0" smtClean="0">
                <a:solidFill>
                  <a:srgbClr val="003399"/>
                </a:solidFill>
              </a:rPr>
              <a:t>mathematical </a:t>
            </a:r>
            <a:r>
              <a:rPr lang="en-US" sz="2400" dirty="0">
                <a:solidFill>
                  <a:srgbClr val="003399"/>
                </a:solidFill>
              </a:rPr>
              <a:t>procedures. </a:t>
            </a:r>
            <a:r>
              <a:rPr lang="en-US" sz="2400" dirty="0" smtClean="0">
                <a:solidFill>
                  <a:srgbClr val="003399"/>
                </a:solidFill>
              </a:rPr>
              <a:t>– Merriam Webster.</a:t>
            </a:r>
          </a:p>
          <a:p>
            <a:pPr marL="0" indent="0">
              <a:spcBef>
                <a:spcPts val="1200"/>
              </a:spcBef>
              <a:buNone/>
            </a:pPr>
            <a:endParaRPr lang="en-US" sz="2400" dirty="0" smtClean="0">
              <a:solidFill>
                <a:srgbClr val="003399"/>
              </a:solidFill>
            </a:endParaRPr>
          </a:p>
          <a:p>
            <a:pPr marL="0" indent="0">
              <a:buNone/>
            </a:pPr>
            <a:endParaRPr lang="en-US" sz="2400" dirty="0">
              <a:solidFill>
                <a:srgbClr val="003399"/>
              </a:solidFill>
            </a:endParaRPr>
          </a:p>
        </p:txBody>
      </p:sp>
    </p:spTree>
    <p:extLst>
      <p:ext uri="{BB962C8B-B14F-4D97-AF65-F5344CB8AC3E}">
        <p14:creationId xmlns:p14="http://schemas.microsoft.com/office/powerpoint/2010/main" val="34360862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uClr>
                <a:srgbClr val="003399"/>
              </a:buClr>
              <a:buSzPct val="100000"/>
            </a:pPr>
            <a:r>
              <a:rPr lang="en-US" sz="3600" dirty="0" smtClean="0"/>
              <a:t>Parental Contributions </a:t>
            </a:r>
            <a:br>
              <a:rPr lang="en-US" sz="3600" dirty="0" smtClean="0"/>
            </a:br>
            <a:r>
              <a:rPr lang="en-US" sz="3600" dirty="0" smtClean="0"/>
              <a:t>and Minimize Inbreeding </a:t>
            </a:r>
            <a:endParaRPr lang="en-US" sz="3600" dirty="0"/>
          </a:p>
        </p:txBody>
      </p:sp>
      <p:pic>
        <p:nvPicPr>
          <p:cNvPr id="4" name="Picture 3" descr="fig 3.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00" y="2247900"/>
            <a:ext cx="4038600" cy="3276599"/>
          </a:xfrm>
          <a:prstGeom prst="rect">
            <a:avLst/>
          </a:prstGeom>
        </p:spPr>
      </p:pic>
      <p:graphicFrame>
        <p:nvGraphicFramePr>
          <p:cNvPr id="5" name="Object 4"/>
          <p:cNvGraphicFramePr>
            <a:graphicFrameLocks noChangeAspect="1"/>
          </p:cNvGraphicFramePr>
          <p:nvPr>
            <p:extLst/>
          </p:nvPr>
        </p:nvGraphicFramePr>
        <p:xfrm>
          <a:off x="627993" y="1828800"/>
          <a:ext cx="3508375" cy="3741738"/>
        </p:xfrm>
        <a:graphic>
          <a:graphicData uri="http://schemas.openxmlformats.org/presentationml/2006/ole">
            <mc:AlternateContent xmlns:mc="http://schemas.openxmlformats.org/markup-compatibility/2006">
              <mc:Choice xmlns:v="urn:schemas-microsoft-com:vml" Requires="v">
                <p:oleObj spid="_x0000_s29706" name="Equation" r:id="rId5" imgW="1524000" imgH="1625600" progId="Equation.3">
                  <p:embed/>
                </p:oleObj>
              </mc:Choice>
              <mc:Fallback>
                <p:oleObj name="Equation" r:id="rId5" imgW="1524000" imgH="1625600" progId="Equation.3">
                  <p:embed/>
                  <p:pic>
                    <p:nvPicPr>
                      <p:cNvPr id="0" name=""/>
                      <p:cNvPicPr/>
                      <p:nvPr/>
                    </p:nvPicPr>
                    <p:blipFill>
                      <a:blip r:embed="rId6"/>
                      <a:stretch>
                        <a:fillRect/>
                      </a:stretch>
                    </p:blipFill>
                    <p:spPr>
                      <a:xfrm>
                        <a:off x="627993" y="1828800"/>
                        <a:ext cx="3508375" cy="3741738"/>
                      </a:xfrm>
                      <a:prstGeom prst="rect">
                        <a:avLst/>
                      </a:prstGeom>
                    </p:spPr>
                  </p:pic>
                </p:oleObj>
              </mc:Fallback>
            </mc:AlternateContent>
          </a:graphicData>
        </a:graphic>
      </p:graphicFrame>
      <p:sp>
        <p:nvSpPr>
          <p:cNvPr id="7" name="TextBox 6"/>
          <p:cNvSpPr txBox="1"/>
          <p:nvPr/>
        </p:nvSpPr>
        <p:spPr>
          <a:xfrm>
            <a:off x="6809932" y="6324600"/>
            <a:ext cx="2234906" cy="338554"/>
          </a:xfrm>
          <a:prstGeom prst="rect">
            <a:avLst/>
          </a:prstGeom>
          <a:noFill/>
        </p:spPr>
        <p:txBody>
          <a:bodyPr wrap="none" rtlCol="0">
            <a:spAutoFit/>
          </a:bodyPr>
          <a:lstStyle/>
          <a:p>
            <a:pPr algn="r"/>
            <a:r>
              <a:rPr lang="en-US" sz="1600" dirty="0" err="1" smtClean="0">
                <a:latin typeface="+mn-lt"/>
              </a:rPr>
              <a:t>Akdemir</a:t>
            </a:r>
            <a:r>
              <a:rPr lang="en-US" sz="1600" dirty="0" smtClean="0">
                <a:latin typeface="+mn-lt"/>
              </a:rPr>
              <a:t> et al, 2018</a:t>
            </a:r>
            <a:endParaRPr lang="en-US" sz="1600" dirty="0">
              <a:latin typeface="+mn-lt"/>
            </a:endParaRPr>
          </a:p>
        </p:txBody>
      </p:sp>
    </p:spTree>
    <p:extLst>
      <p:ext uri="{BB962C8B-B14F-4D97-AF65-F5344CB8AC3E}">
        <p14:creationId xmlns:p14="http://schemas.microsoft.com/office/powerpoint/2010/main" val="10343956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Redesigning</a:t>
            </a:r>
            <a:r>
              <a:rPr lang="en-US" sz="3600" dirty="0"/>
              <a:t/>
            </a:r>
            <a:br>
              <a:rPr lang="en-US" sz="3600" dirty="0"/>
            </a:br>
            <a:r>
              <a:rPr lang="en-US" sz="3600" dirty="0"/>
              <a:t>Plant Breeding Systems</a:t>
            </a:r>
          </a:p>
        </p:txBody>
      </p:sp>
      <p:sp>
        <p:nvSpPr>
          <p:cNvPr id="3" name="Content Placeholder 2"/>
          <p:cNvSpPr>
            <a:spLocks noGrp="1"/>
          </p:cNvSpPr>
          <p:nvPr>
            <p:ph idx="1"/>
          </p:nvPr>
        </p:nvSpPr>
        <p:spPr/>
        <p:txBody>
          <a:bodyPr/>
          <a:lstStyle/>
          <a:p>
            <a:pPr marL="0" indent="0">
              <a:spcBef>
                <a:spcPts val="1080"/>
              </a:spcBef>
              <a:buClr>
                <a:srgbClr val="003399"/>
              </a:buClr>
              <a:buNone/>
            </a:pPr>
            <a:r>
              <a:rPr lang="en-US" sz="2000" dirty="0" smtClean="0">
                <a:solidFill>
                  <a:srgbClr val="003399"/>
                </a:solidFill>
              </a:rPr>
              <a:t>As Biology </a:t>
            </a:r>
            <a:r>
              <a:rPr lang="en-US" sz="2000" dirty="0">
                <a:solidFill>
                  <a:srgbClr val="003399"/>
                </a:solidFill>
              </a:rPr>
              <a:t>is transformed from </a:t>
            </a:r>
            <a:r>
              <a:rPr lang="en-US" sz="2000" dirty="0" smtClean="0">
                <a:solidFill>
                  <a:srgbClr val="003399"/>
                </a:solidFill>
              </a:rPr>
              <a:t>an observational to </a:t>
            </a:r>
            <a:r>
              <a:rPr lang="en-US" sz="2000" dirty="0">
                <a:solidFill>
                  <a:srgbClr val="003399"/>
                </a:solidFill>
              </a:rPr>
              <a:t>a predictive science, </a:t>
            </a:r>
            <a:r>
              <a:rPr lang="en-US" sz="2000" dirty="0" smtClean="0">
                <a:solidFill>
                  <a:srgbClr val="003399"/>
                </a:solidFill>
              </a:rPr>
              <a:t>Plant Breeders have the opportunity to return to their original role as designers of Genetic Improvement Systems. </a:t>
            </a:r>
          </a:p>
          <a:p>
            <a:pPr marL="0" indent="0">
              <a:spcBef>
                <a:spcPts val="1080"/>
              </a:spcBef>
              <a:buClr>
                <a:srgbClr val="003399"/>
              </a:buClr>
              <a:buNone/>
            </a:pPr>
            <a:r>
              <a:rPr lang="en-US" sz="2000" b="1" dirty="0">
                <a:solidFill>
                  <a:srgbClr val="003399"/>
                </a:solidFill>
              </a:rPr>
              <a:t>Proposal: </a:t>
            </a:r>
            <a:r>
              <a:rPr lang="en-US" sz="2000" dirty="0">
                <a:solidFill>
                  <a:srgbClr val="003399"/>
                </a:solidFill>
              </a:rPr>
              <a:t>Redesign plant breeding systems using principles and methods from Applied Mathematics</a:t>
            </a:r>
          </a:p>
          <a:p>
            <a:pPr marL="0" indent="0">
              <a:spcBef>
                <a:spcPts val="1080"/>
              </a:spcBef>
              <a:buClr>
                <a:srgbClr val="003399"/>
              </a:buClr>
              <a:buNone/>
            </a:pPr>
            <a:endParaRPr lang="en-US" sz="2000" dirty="0" smtClean="0">
              <a:solidFill>
                <a:srgbClr val="003399"/>
              </a:solidFill>
            </a:endParaRPr>
          </a:p>
          <a:p>
            <a:pPr>
              <a:spcBef>
                <a:spcPts val="1080"/>
              </a:spcBef>
              <a:buClr>
                <a:srgbClr val="003399"/>
              </a:buClr>
              <a:buFont typeface="Wingdings" panose="05000000000000000000" pitchFamily="2" charset="2"/>
              <a:buChar char=""/>
            </a:pPr>
            <a:endParaRPr lang="en-US" sz="2000" dirty="0" smtClean="0">
              <a:solidFill>
                <a:srgbClr val="003399"/>
              </a:solidFill>
              <a:latin typeface="+mn-lt"/>
            </a:endParaRPr>
          </a:p>
          <a:p>
            <a:pPr marL="0" indent="0">
              <a:buClr>
                <a:srgbClr val="003399"/>
              </a:buClr>
              <a:buNone/>
            </a:pPr>
            <a:endParaRPr lang="en-US" sz="2000" dirty="0" smtClean="0">
              <a:solidFill>
                <a:srgbClr val="003399"/>
              </a:solidFill>
            </a:endParaRPr>
          </a:p>
        </p:txBody>
      </p:sp>
      <p:grpSp>
        <p:nvGrpSpPr>
          <p:cNvPr id="6" name="Group 5"/>
          <p:cNvGrpSpPr/>
          <p:nvPr/>
        </p:nvGrpSpPr>
        <p:grpSpPr>
          <a:xfrm>
            <a:off x="1161601" y="4419600"/>
            <a:ext cx="6668397" cy="685800"/>
            <a:chOff x="10557" y="1905000"/>
            <a:chExt cx="8891195" cy="685800"/>
          </a:xfrm>
        </p:grpSpPr>
        <p:grpSp>
          <p:nvGrpSpPr>
            <p:cNvPr id="7" name="Group 6"/>
            <p:cNvGrpSpPr/>
            <p:nvPr/>
          </p:nvGrpSpPr>
          <p:grpSpPr>
            <a:xfrm>
              <a:off x="10557" y="1905000"/>
              <a:ext cx="8891195" cy="685800"/>
              <a:chOff x="10557" y="1905000"/>
              <a:chExt cx="8891195" cy="685800"/>
            </a:xfrm>
          </p:grpSpPr>
          <p:sp>
            <p:nvSpPr>
              <p:cNvPr id="11" name="Rounded Rectangle 10"/>
              <p:cNvSpPr/>
              <p:nvPr/>
            </p:nvSpPr>
            <p:spPr>
              <a:xfrm>
                <a:off x="10557" y="1905000"/>
                <a:ext cx="1828801" cy="685800"/>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buSzPct val="90000"/>
                </a:pPr>
                <a:r>
                  <a:rPr lang="en-US" sz="1600" dirty="0" smtClean="0">
                    <a:latin typeface="Comic Sans MS"/>
                    <a:cs typeface="Comic Sans MS"/>
                  </a:rPr>
                  <a:t>Objectives</a:t>
                </a:r>
                <a:endParaRPr lang="en-US" sz="1600" dirty="0">
                  <a:latin typeface="Comic Sans MS"/>
                  <a:cs typeface="Comic Sans MS"/>
                </a:endParaRPr>
              </a:p>
            </p:txBody>
          </p:sp>
          <p:sp>
            <p:nvSpPr>
              <p:cNvPr id="12" name="Rounded Rectangle 11"/>
              <p:cNvSpPr/>
              <p:nvPr/>
            </p:nvSpPr>
            <p:spPr>
              <a:xfrm>
                <a:off x="2667000" y="1905000"/>
                <a:ext cx="1534560" cy="685800"/>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buSzPct val="90000"/>
                </a:pPr>
                <a:r>
                  <a:rPr lang="en-US" sz="1600" dirty="0">
                    <a:latin typeface="Comic Sans MS"/>
                    <a:cs typeface="Comic Sans MS"/>
                  </a:rPr>
                  <a:t>Model</a:t>
                </a:r>
              </a:p>
            </p:txBody>
          </p:sp>
          <p:sp>
            <p:nvSpPr>
              <p:cNvPr id="13" name="Rounded Rectangle 12"/>
              <p:cNvSpPr/>
              <p:nvPr/>
            </p:nvSpPr>
            <p:spPr>
              <a:xfrm>
                <a:off x="5029200" y="1905000"/>
                <a:ext cx="1627495" cy="685800"/>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buSzPct val="90000"/>
                </a:pPr>
                <a:r>
                  <a:rPr lang="en-US" sz="1600" dirty="0">
                    <a:latin typeface="Comic Sans MS"/>
                    <a:cs typeface="Comic Sans MS"/>
                  </a:rPr>
                  <a:t>Algorithm</a:t>
                </a:r>
              </a:p>
            </p:txBody>
          </p:sp>
          <p:sp>
            <p:nvSpPr>
              <p:cNvPr id="14" name="Rounded Rectangle 13"/>
              <p:cNvSpPr/>
              <p:nvPr/>
            </p:nvSpPr>
            <p:spPr>
              <a:xfrm>
                <a:off x="7374638" y="1905000"/>
                <a:ext cx="1527114" cy="685800"/>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buSzPct val="90000"/>
                </a:pPr>
                <a:r>
                  <a:rPr lang="en-US" sz="1600" dirty="0">
                    <a:latin typeface="Times New Roman" panose="02020603050405020304" pitchFamily="18" charset="0"/>
                    <a:cs typeface="Times New Roman" panose="02020603050405020304" pitchFamily="18" charset="0"/>
                  </a:rPr>
                  <a:t>Solver</a:t>
                </a:r>
              </a:p>
            </p:txBody>
          </p:sp>
          <p:cxnSp>
            <p:nvCxnSpPr>
              <p:cNvPr id="15" name="Straight Arrow Connector 14"/>
              <p:cNvCxnSpPr/>
              <p:nvPr/>
            </p:nvCxnSpPr>
            <p:spPr>
              <a:xfrm>
                <a:off x="1845562" y="2133600"/>
                <a:ext cx="8229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4221410" y="2136444"/>
                <a:ext cx="8229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flipV="1">
                <a:off x="6656695" y="2144404"/>
                <a:ext cx="722579" cy="979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cxnSp>
          <p:nvCxnSpPr>
            <p:cNvPr id="8" name="Straight Arrow Connector 7"/>
            <p:cNvCxnSpPr/>
            <p:nvPr/>
          </p:nvCxnSpPr>
          <p:spPr>
            <a:xfrm flipH="1">
              <a:off x="6656695" y="2365044"/>
              <a:ext cx="719465" cy="1775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flipH="1">
              <a:off x="4204648" y="2362200"/>
              <a:ext cx="8229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flipH="1">
              <a:off x="1828800" y="2362200"/>
              <a:ext cx="8229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66710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305800" cy="1143000"/>
          </a:xfrm>
        </p:spPr>
        <p:txBody>
          <a:bodyPr/>
          <a:lstStyle/>
          <a:p>
            <a:pPr algn="ctr"/>
            <a:r>
              <a:rPr lang="en-US" sz="3600" cap="small" dirty="0" smtClean="0">
                <a:cs typeface="Times New Roman" panose="02020603050405020304" pitchFamily="18" charset="0"/>
              </a:rPr>
              <a:t>Premise: Plant Breeding is a </a:t>
            </a:r>
            <a:br>
              <a:rPr lang="en-US" sz="3600" cap="small" dirty="0" smtClean="0">
                <a:cs typeface="Times New Roman" panose="02020603050405020304" pitchFamily="18" charset="0"/>
              </a:rPr>
            </a:br>
            <a:r>
              <a:rPr lang="en-US" sz="3600" cap="small" dirty="0" smtClean="0">
                <a:cs typeface="Times New Roman" panose="02020603050405020304" pitchFamily="18" charset="0"/>
              </a:rPr>
              <a:t>Decision Making Discipline</a:t>
            </a:r>
            <a:endParaRPr lang="en-US" sz="3600" dirty="0">
              <a:cs typeface="Times New Roman" panose="02020603050405020304" pitchFamily="18" charset="0"/>
            </a:endParaRPr>
          </a:p>
        </p:txBody>
      </p:sp>
      <p:sp>
        <p:nvSpPr>
          <p:cNvPr id="3" name="Content Placeholder 2"/>
          <p:cNvSpPr>
            <a:spLocks noGrp="1"/>
          </p:cNvSpPr>
          <p:nvPr>
            <p:ph idx="1"/>
          </p:nvPr>
        </p:nvSpPr>
        <p:spPr>
          <a:xfrm>
            <a:off x="609600" y="1676400"/>
            <a:ext cx="8077200" cy="4267200"/>
          </a:xfrm>
        </p:spPr>
        <p:txBody>
          <a:bodyPr/>
          <a:lstStyle/>
          <a:p>
            <a:pPr>
              <a:spcBef>
                <a:spcPts val="1080"/>
              </a:spcBef>
              <a:buClr>
                <a:srgbClr val="003399"/>
              </a:buClr>
              <a:buSzPct val="100000"/>
              <a:buFont typeface="Arial" panose="020B0604020202020204" pitchFamily="34" charset="0"/>
              <a:buChar char="•"/>
            </a:pPr>
            <a:r>
              <a:rPr lang="en-US" sz="2400" dirty="0" smtClean="0">
                <a:solidFill>
                  <a:srgbClr val="003399"/>
                </a:solidFill>
                <a:cs typeface="Times New Roman" panose="02020603050405020304" pitchFamily="18" charset="0"/>
              </a:rPr>
              <a:t>Usually, </a:t>
            </a:r>
            <a:r>
              <a:rPr lang="en-US" sz="2400" dirty="0">
                <a:solidFill>
                  <a:srgbClr val="003399"/>
                </a:solidFill>
                <a:cs typeface="Times New Roman" panose="02020603050405020304" pitchFamily="18" charset="0"/>
              </a:rPr>
              <a:t>d</a:t>
            </a:r>
            <a:r>
              <a:rPr lang="en-US" sz="2400" dirty="0" smtClean="0">
                <a:solidFill>
                  <a:srgbClr val="003399"/>
                </a:solidFill>
                <a:cs typeface="Times New Roman" panose="02020603050405020304" pitchFamily="18" charset="0"/>
              </a:rPr>
              <a:t>ecision making requires tradeoffs. </a:t>
            </a:r>
          </a:p>
          <a:p>
            <a:pPr>
              <a:spcBef>
                <a:spcPts val="1080"/>
              </a:spcBef>
              <a:buClr>
                <a:srgbClr val="003399"/>
              </a:buClr>
              <a:buSzPct val="100000"/>
              <a:buFont typeface="Arial" panose="020B0604020202020204" pitchFamily="34" charset="0"/>
              <a:buChar char="•"/>
            </a:pPr>
            <a:r>
              <a:rPr lang="en-US" sz="2400" dirty="0" smtClean="0">
                <a:solidFill>
                  <a:srgbClr val="003399"/>
                </a:solidFill>
                <a:cs typeface="Times New Roman" panose="02020603050405020304" pitchFamily="18" charset="0"/>
              </a:rPr>
              <a:t>Cultivars should be designed based on knowledge of attributes needed by farmers.</a:t>
            </a:r>
          </a:p>
          <a:p>
            <a:pPr>
              <a:spcBef>
                <a:spcPts val="1800"/>
              </a:spcBef>
              <a:buClr>
                <a:srgbClr val="003399"/>
              </a:buClr>
              <a:buSzPct val="100000"/>
              <a:buFont typeface="Arial" panose="020B0604020202020204" pitchFamily="34" charset="0"/>
              <a:buChar char="•"/>
            </a:pPr>
            <a:r>
              <a:rPr lang="en-US" sz="2400" dirty="0">
                <a:solidFill>
                  <a:srgbClr val="003399"/>
                </a:solidFill>
                <a:cs typeface="Times New Roman" panose="02020603050405020304" pitchFamily="18" charset="0"/>
              </a:rPr>
              <a:t>How to create a cultivar will be constrained by </a:t>
            </a:r>
            <a:r>
              <a:rPr lang="en-US" sz="2400" dirty="0" smtClean="0">
                <a:solidFill>
                  <a:srgbClr val="003399"/>
                </a:solidFill>
                <a:cs typeface="Times New Roman" panose="02020603050405020304" pitchFamily="18" charset="0"/>
              </a:rPr>
              <a:t>reproductive biology</a:t>
            </a:r>
            <a:r>
              <a:rPr lang="en-US" sz="2400" dirty="0">
                <a:solidFill>
                  <a:srgbClr val="003399"/>
                </a:solidFill>
                <a:cs typeface="Times New Roman" panose="02020603050405020304" pitchFamily="18" charset="0"/>
              </a:rPr>
              <a:t>, </a:t>
            </a:r>
            <a:r>
              <a:rPr lang="en-US" sz="2400" dirty="0" smtClean="0">
                <a:solidFill>
                  <a:srgbClr val="003399"/>
                </a:solidFill>
                <a:cs typeface="Times New Roman" panose="02020603050405020304" pitchFamily="18" charset="0"/>
              </a:rPr>
              <a:t>access to technologies, budgets </a:t>
            </a:r>
            <a:r>
              <a:rPr lang="en-US" sz="2400" dirty="0">
                <a:solidFill>
                  <a:srgbClr val="003399"/>
                </a:solidFill>
                <a:cs typeface="Times New Roman" panose="02020603050405020304" pitchFamily="18" charset="0"/>
              </a:rPr>
              <a:t>and time.</a:t>
            </a:r>
          </a:p>
          <a:p>
            <a:pPr>
              <a:spcBef>
                <a:spcPts val="1800"/>
              </a:spcBef>
              <a:buClr>
                <a:srgbClr val="003399"/>
              </a:buClr>
              <a:buSzPct val="100000"/>
              <a:buFont typeface="Arial" panose="020B0604020202020204" pitchFamily="34" charset="0"/>
              <a:buChar char="•"/>
            </a:pPr>
            <a:r>
              <a:rPr lang="en-US" sz="2400" dirty="0">
                <a:solidFill>
                  <a:srgbClr val="003399"/>
                </a:solidFill>
                <a:cs typeface="Times New Roman" panose="02020603050405020304" pitchFamily="18" charset="0"/>
              </a:rPr>
              <a:t>How to create the cultivar </a:t>
            </a:r>
            <a:r>
              <a:rPr lang="en-US" sz="2400" dirty="0" smtClean="0">
                <a:solidFill>
                  <a:srgbClr val="003399"/>
                </a:solidFill>
                <a:cs typeface="Times New Roman" panose="02020603050405020304" pitchFamily="18" charset="0"/>
              </a:rPr>
              <a:t>should be influenced but </a:t>
            </a:r>
            <a:r>
              <a:rPr lang="en-US" sz="2400" b="1" dirty="0" smtClean="0">
                <a:solidFill>
                  <a:srgbClr val="003399"/>
                </a:solidFill>
                <a:cs typeface="Times New Roman" panose="02020603050405020304" pitchFamily="18" charset="0"/>
              </a:rPr>
              <a:t>not </a:t>
            </a:r>
            <a:r>
              <a:rPr lang="en-US" sz="2400" dirty="0" smtClean="0">
                <a:solidFill>
                  <a:srgbClr val="003399"/>
                </a:solidFill>
                <a:cs typeface="Times New Roman" panose="02020603050405020304" pitchFamily="18" charset="0"/>
              </a:rPr>
              <a:t>constrained </a:t>
            </a:r>
            <a:r>
              <a:rPr lang="en-US" sz="2400" dirty="0">
                <a:solidFill>
                  <a:srgbClr val="003399"/>
                </a:solidFill>
                <a:cs typeface="Times New Roman" panose="02020603050405020304" pitchFamily="18" charset="0"/>
              </a:rPr>
              <a:t>by historical </a:t>
            </a:r>
            <a:r>
              <a:rPr lang="en-US" sz="2400" dirty="0" smtClean="0">
                <a:solidFill>
                  <a:srgbClr val="003399"/>
                </a:solidFill>
                <a:cs typeface="Times New Roman" panose="02020603050405020304" pitchFamily="18" charset="0"/>
              </a:rPr>
              <a:t>designs of breeding </a:t>
            </a:r>
            <a:r>
              <a:rPr lang="en-US" sz="2400" dirty="0">
                <a:solidFill>
                  <a:srgbClr val="003399"/>
                </a:solidFill>
                <a:cs typeface="Times New Roman" panose="02020603050405020304" pitchFamily="18" charset="0"/>
              </a:rPr>
              <a:t>systems.</a:t>
            </a:r>
            <a:endParaRPr lang="en-US" sz="2400" dirty="0" smtClean="0">
              <a:solidFill>
                <a:srgbClr val="003399"/>
              </a:solidFill>
              <a:cs typeface="Times New Roman" panose="02020603050405020304" pitchFamily="18" charset="0"/>
            </a:endParaRPr>
          </a:p>
        </p:txBody>
      </p:sp>
    </p:spTree>
    <p:extLst>
      <p:ext uri="{BB962C8B-B14F-4D97-AF65-F5344CB8AC3E}">
        <p14:creationId xmlns:p14="http://schemas.microsoft.com/office/powerpoint/2010/main" val="3840297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153400" cy="1143000"/>
          </a:xfrm>
        </p:spPr>
        <p:txBody>
          <a:bodyPr/>
          <a:lstStyle/>
          <a:p>
            <a:pPr algn="ctr"/>
            <a:r>
              <a:rPr lang="en-US" sz="3600" b="1" dirty="0"/>
              <a:t>Proposal: </a:t>
            </a:r>
            <a:r>
              <a:rPr lang="en-US" sz="3600" dirty="0"/>
              <a:t>Redesign plant breeding systems using </a:t>
            </a:r>
            <a:r>
              <a:rPr lang="en-US" sz="3600" dirty="0" smtClean="0"/>
              <a:t>Applied Mathematics</a:t>
            </a:r>
            <a:endParaRPr lang="en-US" sz="3600" b="1" dirty="0"/>
          </a:p>
        </p:txBody>
      </p:sp>
      <p:sp>
        <p:nvSpPr>
          <p:cNvPr id="3" name="Content Placeholder 2"/>
          <p:cNvSpPr>
            <a:spLocks noGrp="1"/>
          </p:cNvSpPr>
          <p:nvPr>
            <p:ph idx="1"/>
          </p:nvPr>
        </p:nvSpPr>
        <p:spPr>
          <a:xfrm>
            <a:off x="457200" y="3475376"/>
            <a:ext cx="8153400" cy="2743200"/>
          </a:xfrm>
        </p:spPr>
        <p:txBody>
          <a:bodyPr/>
          <a:lstStyle/>
          <a:p>
            <a:pPr marL="0" indent="0">
              <a:spcBef>
                <a:spcPts val="1200"/>
              </a:spcBef>
              <a:buNone/>
            </a:pPr>
            <a:r>
              <a:rPr lang="en-US" sz="2400" dirty="0" smtClean="0">
                <a:solidFill>
                  <a:schemeClr val="tx1"/>
                </a:solidFill>
              </a:rPr>
              <a:t>Example </a:t>
            </a:r>
            <a:r>
              <a:rPr lang="en-US" sz="2400" dirty="0">
                <a:solidFill>
                  <a:schemeClr val="tx1"/>
                </a:solidFill>
              </a:rPr>
              <a:t>1: Marker Assisted Introgression</a:t>
            </a:r>
            <a:endParaRPr lang="en-US" sz="2400" dirty="0" smtClean="0">
              <a:solidFill>
                <a:schemeClr val="tx1"/>
              </a:solidFill>
            </a:endParaRPr>
          </a:p>
          <a:p>
            <a:pPr marL="0" indent="0">
              <a:spcBef>
                <a:spcPts val="1200"/>
              </a:spcBef>
              <a:buNone/>
            </a:pPr>
            <a:r>
              <a:rPr lang="en-US" sz="2000" b="1" dirty="0" smtClean="0">
                <a:solidFill>
                  <a:srgbClr val="003399"/>
                </a:solidFill>
              </a:rPr>
              <a:t>Hypothesis</a:t>
            </a:r>
            <a:r>
              <a:rPr lang="en-US" sz="2000" dirty="0" smtClean="0">
                <a:solidFill>
                  <a:srgbClr val="003399"/>
                </a:solidFill>
              </a:rPr>
              <a:t>: After 20+ years of research on marker assisted backcrossing, applied mathematics will not improve the best known selection strategies for </a:t>
            </a:r>
            <a:r>
              <a:rPr lang="en-US" sz="2000" dirty="0" err="1" smtClean="0">
                <a:solidFill>
                  <a:srgbClr val="003399"/>
                </a:solidFill>
              </a:rPr>
              <a:t>introgressing</a:t>
            </a:r>
            <a:r>
              <a:rPr lang="en-US" sz="2000" dirty="0" smtClean="0">
                <a:solidFill>
                  <a:srgbClr val="003399"/>
                </a:solidFill>
              </a:rPr>
              <a:t> a single desirable allele from an unrelated donor.</a:t>
            </a:r>
          </a:p>
          <a:p>
            <a:pPr marL="0" indent="0">
              <a:buNone/>
            </a:pPr>
            <a:endParaRPr lang="en-US" sz="2400" b="1" dirty="0" smtClean="0">
              <a:solidFill>
                <a:srgbClr val="003399"/>
              </a:solidFill>
            </a:endParaRPr>
          </a:p>
        </p:txBody>
      </p:sp>
      <p:grpSp>
        <p:nvGrpSpPr>
          <p:cNvPr id="4" name="Group 3"/>
          <p:cNvGrpSpPr/>
          <p:nvPr/>
        </p:nvGrpSpPr>
        <p:grpSpPr>
          <a:xfrm>
            <a:off x="1371600" y="2026577"/>
            <a:ext cx="5900821" cy="1145248"/>
            <a:chOff x="2792336" y="2806670"/>
            <a:chExt cx="5900821" cy="1145248"/>
          </a:xfrm>
        </p:grpSpPr>
        <p:sp>
          <p:nvSpPr>
            <p:cNvPr id="5" name="Pentagon 4"/>
            <p:cNvSpPr/>
            <p:nvPr/>
          </p:nvSpPr>
          <p:spPr>
            <a:xfrm>
              <a:off x="2834502" y="2806670"/>
              <a:ext cx="613326" cy="733953"/>
            </a:xfrm>
            <a:prstGeom prst="homePlate">
              <a:avLst>
                <a:gd name="adj" fmla="val 5952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 name="Chevron 5"/>
            <p:cNvSpPr/>
            <p:nvPr/>
          </p:nvSpPr>
          <p:spPr>
            <a:xfrm>
              <a:off x="3155335" y="2806670"/>
              <a:ext cx="1439108" cy="733954"/>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7" name="TextBox 6"/>
            <p:cNvSpPr txBox="1"/>
            <p:nvPr/>
          </p:nvSpPr>
          <p:spPr>
            <a:xfrm>
              <a:off x="3493372" y="2843966"/>
              <a:ext cx="878830" cy="646331"/>
            </a:xfrm>
            <a:prstGeom prst="rect">
              <a:avLst/>
            </a:prstGeom>
            <a:noFill/>
          </p:spPr>
          <p:txBody>
            <a:bodyPr wrap="none" rtlCol="0">
              <a:spAutoFit/>
            </a:bodyPr>
            <a:lstStyle/>
            <a:p>
              <a:r>
                <a:rPr lang="en-US" sz="1200" b="1" dirty="0" smtClean="0">
                  <a:solidFill>
                    <a:srgbClr val="FFFF00"/>
                  </a:solidFill>
                </a:rPr>
                <a:t>Develop </a:t>
              </a:r>
            </a:p>
            <a:p>
              <a:r>
                <a:rPr lang="en-US" sz="1200" b="1" dirty="0" smtClean="0">
                  <a:solidFill>
                    <a:srgbClr val="FFFF00"/>
                  </a:solidFill>
                </a:rPr>
                <a:t>Replicable </a:t>
              </a:r>
            </a:p>
            <a:p>
              <a:r>
                <a:rPr lang="en-US" sz="1200" b="1" dirty="0" smtClean="0">
                  <a:solidFill>
                    <a:srgbClr val="FFFF00"/>
                  </a:solidFill>
                </a:rPr>
                <a:t>Genotypes</a:t>
              </a:r>
              <a:endParaRPr lang="en-US" sz="1200" b="1" dirty="0">
                <a:solidFill>
                  <a:srgbClr val="FFFF00"/>
                </a:solidFill>
              </a:endParaRPr>
            </a:p>
          </p:txBody>
        </p:sp>
        <p:sp>
          <p:nvSpPr>
            <p:cNvPr id="8" name="Chevron 7"/>
            <p:cNvSpPr/>
            <p:nvPr/>
          </p:nvSpPr>
          <p:spPr>
            <a:xfrm>
              <a:off x="4292477" y="2806670"/>
              <a:ext cx="1522213" cy="726159"/>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9" name="TextBox 8"/>
            <p:cNvSpPr txBox="1"/>
            <p:nvPr/>
          </p:nvSpPr>
          <p:spPr>
            <a:xfrm>
              <a:off x="4667283" y="2937745"/>
              <a:ext cx="899733" cy="461665"/>
            </a:xfrm>
            <a:prstGeom prst="rect">
              <a:avLst/>
            </a:prstGeom>
            <a:noFill/>
          </p:spPr>
          <p:txBody>
            <a:bodyPr wrap="none" rtlCol="0">
              <a:spAutoFit/>
            </a:bodyPr>
            <a:lstStyle/>
            <a:p>
              <a:r>
                <a:rPr lang="en-US" sz="1200" b="1" dirty="0" smtClean="0">
                  <a:solidFill>
                    <a:srgbClr val="FFFF00"/>
                  </a:solidFill>
                </a:rPr>
                <a:t>Replicated </a:t>
              </a:r>
            </a:p>
            <a:p>
              <a:r>
                <a:rPr lang="en-US" sz="1200" b="1" dirty="0" smtClean="0">
                  <a:solidFill>
                    <a:srgbClr val="FFFF00"/>
                  </a:solidFill>
                </a:rPr>
                <a:t>Field Trials </a:t>
              </a:r>
            </a:p>
          </p:txBody>
        </p:sp>
        <p:sp>
          <p:nvSpPr>
            <p:cNvPr id="10" name="Curved Down Arrow 9"/>
            <p:cNvSpPr/>
            <p:nvPr/>
          </p:nvSpPr>
          <p:spPr bwMode="auto">
            <a:xfrm rot="10800000">
              <a:off x="2838733" y="3622826"/>
              <a:ext cx="2688609" cy="329092"/>
            </a:xfrm>
            <a:prstGeom prst="curvedDown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Comic Sans MS" pitchFamily="66" charset="0"/>
              </a:endParaRPr>
            </a:p>
          </p:txBody>
        </p:sp>
        <p:sp>
          <p:nvSpPr>
            <p:cNvPr id="11" name="Chevron 10"/>
            <p:cNvSpPr/>
            <p:nvPr/>
          </p:nvSpPr>
          <p:spPr>
            <a:xfrm>
              <a:off x="7268080" y="2806670"/>
              <a:ext cx="1425077" cy="733954"/>
            </a:xfrm>
            <a:prstGeom prst="chevr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2" name="TextBox 11"/>
            <p:cNvSpPr txBox="1"/>
            <p:nvPr/>
          </p:nvSpPr>
          <p:spPr>
            <a:xfrm>
              <a:off x="7574196" y="3040778"/>
              <a:ext cx="1118961" cy="276999"/>
            </a:xfrm>
            <a:prstGeom prst="rect">
              <a:avLst/>
            </a:prstGeom>
            <a:noFill/>
          </p:spPr>
          <p:txBody>
            <a:bodyPr wrap="none" rtlCol="0">
              <a:spAutoFit/>
            </a:bodyPr>
            <a:lstStyle/>
            <a:p>
              <a:r>
                <a:rPr lang="en-US" sz="1200" b="1" dirty="0" smtClean="0">
                  <a:solidFill>
                    <a:srgbClr val="FFFF00"/>
                  </a:solidFill>
                </a:rPr>
                <a:t>Commercialize</a:t>
              </a:r>
            </a:p>
          </p:txBody>
        </p:sp>
        <p:sp>
          <p:nvSpPr>
            <p:cNvPr id="13" name="Chevron 12"/>
            <p:cNvSpPr/>
            <p:nvPr/>
          </p:nvSpPr>
          <p:spPr>
            <a:xfrm>
              <a:off x="5494346" y="2806670"/>
              <a:ext cx="1205868" cy="726159"/>
            </a:xfrm>
            <a:prstGeom prst="chevron">
              <a:avLst/>
            </a:prstGeom>
            <a:solidFill>
              <a:srgbClr val="FC32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4" name="TextBox 13"/>
            <p:cNvSpPr txBox="1"/>
            <p:nvPr/>
          </p:nvSpPr>
          <p:spPr>
            <a:xfrm>
              <a:off x="5814690" y="3046759"/>
              <a:ext cx="822469" cy="276999"/>
            </a:xfrm>
            <a:prstGeom prst="rect">
              <a:avLst/>
            </a:prstGeom>
            <a:noFill/>
          </p:spPr>
          <p:txBody>
            <a:bodyPr wrap="none" rtlCol="0">
              <a:spAutoFit/>
            </a:bodyPr>
            <a:lstStyle/>
            <a:p>
              <a:r>
                <a:rPr lang="en-US" sz="1200" b="1" dirty="0" err="1" smtClean="0">
                  <a:solidFill>
                    <a:srgbClr val="FFFF00"/>
                  </a:solidFill>
                </a:rPr>
                <a:t>Introgress</a:t>
              </a:r>
              <a:endParaRPr lang="en-US" sz="1200" b="1" dirty="0">
                <a:solidFill>
                  <a:srgbClr val="FFFF00"/>
                </a:solidFill>
              </a:endParaRPr>
            </a:p>
          </p:txBody>
        </p:sp>
        <p:sp>
          <p:nvSpPr>
            <p:cNvPr id="15" name="Chevron 14"/>
            <p:cNvSpPr/>
            <p:nvPr/>
          </p:nvSpPr>
          <p:spPr>
            <a:xfrm>
              <a:off x="6389665" y="2806670"/>
              <a:ext cx="1205711" cy="733954"/>
            </a:xfrm>
            <a:prstGeom prst="chevr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6" name="TextBox 15"/>
            <p:cNvSpPr txBox="1"/>
            <p:nvPr/>
          </p:nvSpPr>
          <p:spPr>
            <a:xfrm>
              <a:off x="6773054" y="3045430"/>
              <a:ext cx="522322" cy="276999"/>
            </a:xfrm>
            <a:prstGeom prst="rect">
              <a:avLst/>
            </a:prstGeom>
            <a:noFill/>
          </p:spPr>
          <p:txBody>
            <a:bodyPr wrap="none" rtlCol="0">
              <a:spAutoFit/>
            </a:bodyPr>
            <a:lstStyle/>
            <a:p>
              <a:r>
                <a:rPr lang="en-US" sz="1200" b="1" dirty="0" smtClean="0">
                  <a:solidFill>
                    <a:srgbClr val="FFFF00"/>
                  </a:solidFill>
                </a:rPr>
                <a:t>METs</a:t>
              </a:r>
            </a:p>
          </p:txBody>
        </p:sp>
        <p:sp>
          <p:nvSpPr>
            <p:cNvPr id="17" name="TextBox 16"/>
            <p:cNvSpPr txBox="1"/>
            <p:nvPr/>
          </p:nvSpPr>
          <p:spPr>
            <a:xfrm>
              <a:off x="2792336" y="3036326"/>
              <a:ext cx="524246" cy="276999"/>
            </a:xfrm>
            <a:prstGeom prst="rect">
              <a:avLst/>
            </a:prstGeom>
            <a:noFill/>
          </p:spPr>
          <p:txBody>
            <a:bodyPr wrap="none" rtlCol="0">
              <a:spAutoFit/>
            </a:bodyPr>
            <a:lstStyle/>
            <a:p>
              <a:r>
                <a:rPr lang="en-US" sz="1200" b="1" dirty="0" smtClean="0">
                  <a:solidFill>
                    <a:srgbClr val="FFFF00"/>
                  </a:solidFill>
                </a:rPr>
                <a:t>Cross</a:t>
              </a:r>
              <a:endParaRPr lang="en-US" sz="1200" b="1" dirty="0">
                <a:solidFill>
                  <a:srgbClr val="FFFF00"/>
                </a:solidFill>
              </a:endParaRPr>
            </a:p>
          </p:txBody>
        </p:sp>
      </p:grpSp>
    </p:spTree>
    <p:extLst>
      <p:ext uri="{BB962C8B-B14F-4D97-AF65-F5344CB8AC3E}">
        <p14:creationId xmlns:p14="http://schemas.microsoft.com/office/powerpoint/2010/main" val="28100459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latin typeface="+mn-lt"/>
                <a:cs typeface="Times New Roman"/>
              </a:rPr>
              <a:t>Define Objectives and </a:t>
            </a:r>
            <a:br>
              <a:rPr lang="en-US" sz="3600" dirty="0" smtClean="0">
                <a:latin typeface="+mn-lt"/>
                <a:cs typeface="Times New Roman"/>
              </a:rPr>
            </a:br>
            <a:r>
              <a:rPr lang="en-US" sz="3600" dirty="0" smtClean="0">
                <a:latin typeface="+mn-lt"/>
                <a:cs typeface="Times New Roman" panose="02020603050405020304" pitchFamily="18" charset="0"/>
              </a:rPr>
              <a:t>Translate</a:t>
            </a:r>
            <a:r>
              <a:rPr lang="en-US" sz="3600" dirty="0" smtClean="0">
                <a:latin typeface="+mn-lt"/>
                <a:cs typeface="Times New Roman"/>
              </a:rPr>
              <a:t> to </a:t>
            </a:r>
            <a:r>
              <a:rPr lang="en-US" sz="3600" dirty="0" smtClean="0">
                <a:latin typeface="+mn-lt"/>
                <a:cs typeface="Times New Roman" panose="02020603050405020304" pitchFamily="18" charset="0"/>
              </a:rPr>
              <a:t>Objective </a:t>
            </a:r>
            <a:r>
              <a:rPr lang="en-US" sz="3600" dirty="0">
                <a:latin typeface="+mn-lt"/>
                <a:cs typeface="Times New Roman" panose="02020603050405020304" pitchFamily="18" charset="0"/>
              </a:rPr>
              <a:t>Functions</a:t>
            </a:r>
            <a:endParaRPr lang="en-US" sz="3600" dirty="0">
              <a:latin typeface="+mn-lt"/>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517228475"/>
              </p:ext>
            </p:extLst>
          </p:nvPr>
        </p:nvGraphicFramePr>
        <p:xfrm>
          <a:off x="3543792" y="2906385"/>
          <a:ext cx="5438775" cy="2776537"/>
        </p:xfrm>
        <a:graphic>
          <a:graphicData uri="http://schemas.openxmlformats.org/presentationml/2006/ole">
            <mc:AlternateContent xmlns:mc="http://schemas.openxmlformats.org/markup-compatibility/2006">
              <mc:Choice xmlns:v="urn:schemas-microsoft-com:vml" Requires="v">
                <p:oleObj spid="_x0000_s28698" name="Equation" r:id="rId4" imgW="2362200" imgH="1206500" progId="Equation.3">
                  <p:embed/>
                </p:oleObj>
              </mc:Choice>
              <mc:Fallback>
                <p:oleObj name="Equation" r:id="rId4" imgW="2362200" imgH="1206500" progId="Equation.3">
                  <p:embed/>
                  <p:pic>
                    <p:nvPicPr>
                      <p:cNvPr id="0" name=""/>
                      <p:cNvPicPr/>
                      <p:nvPr/>
                    </p:nvPicPr>
                    <p:blipFill>
                      <a:blip r:embed="rId5"/>
                      <a:stretch>
                        <a:fillRect/>
                      </a:stretch>
                    </p:blipFill>
                    <p:spPr>
                      <a:xfrm>
                        <a:off x="3543792" y="2906385"/>
                        <a:ext cx="5438775" cy="2776537"/>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254433837"/>
              </p:ext>
            </p:extLst>
          </p:nvPr>
        </p:nvGraphicFramePr>
        <p:xfrm>
          <a:off x="914400" y="2574270"/>
          <a:ext cx="2125663" cy="4121150"/>
        </p:xfrm>
        <a:graphic>
          <a:graphicData uri="http://schemas.openxmlformats.org/presentationml/2006/ole">
            <mc:AlternateContent xmlns:mc="http://schemas.openxmlformats.org/markup-compatibility/2006">
              <mc:Choice xmlns:v="urn:schemas-microsoft-com:vml" Requires="v">
                <p:oleObj spid="_x0000_s28699" name="Equation" r:id="rId6" imgW="1143000" imgH="2222500" progId="Equation.3">
                  <p:embed/>
                </p:oleObj>
              </mc:Choice>
              <mc:Fallback>
                <p:oleObj name="Equation" r:id="rId6" imgW="1143000" imgH="2222500" progId="Equation.3">
                  <p:embed/>
                  <p:pic>
                    <p:nvPicPr>
                      <p:cNvPr id="0" name=""/>
                      <p:cNvPicPr/>
                      <p:nvPr/>
                    </p:nvPicPr>
                    <p:blipFill>
                      <a:blip r:embed="rId7"/>
                      <a:stretch>
                        <a:fillRect/>
                      </a:stretch>
                    </p:blipFill>
                    <p:spPr>
                      <a:xfrm>
                        <a:off x="914400" y="2574270"/>
                        <a:ext cx="2125663" cy="4121150"/>
                      </a:xfrm>
                      <a:prstGeom prst="rect">
                        <a:avLst/>
                      </a:prstGeom>
                    </p:spPr>
                  </p:pic>
                </p:oleObj>
              </mc:Fallback>
            </mc:AlternateContent>
          </a:graphicData>
        </a:graphic>
      </p:graphicFrame>
      <p:sp>
        <p:nvSpPr>
          <p:cNvPr id="8" name="TextBox 7"/>
          <p:cNvSpPr txBox="1"/>
          <p:nvPr/>
        </p:nvSpPr>
        <p:spPr>
          <a:xfrm>
            <a:off x="7151222" y="6172200"/>
            <a:ext cx="1845633" cy="523220"/>
          </a:xfrm>
          <a:prstGeom prst="rect">
            <a:avLst/>
          </a:prstGeom>
          <a:noFill/>
        </p:spPr>
        <p:txBody>
          <a:bodyPr wrap="none" rtlCol="0">
            <a:spAutoFit/>
          </a:bodyPr>
          <a:lstStyle/>
          <a:p>
            <a:pPr algn="r"/>
            <a:r>
              <a:rPr lang="en-US" sz="1400" dirty="0" smtClean="0">
                <a:latin typeface="+mn-lt"/>
              </a:rPr>
              <a:t>Deb, 2001</a:t>
            </a:r>
          </a:p>
          <a:p>
            <a:pPr algn="r"/>
            <a:r>
              <a:rPr lang="en-US" sz="1400" dirty="0" err="1" smtClean="0">
                <a:latin typeface="+mn-lt"/>
              </a:rPr>
              <a:t>Konak</a:t>
            </a:r>
            <a:r>
              <a:rPr lang="en-US" sz="1400" dirty="0">
                <a:latin typeface="+mn-lt"/>
              </a:rPr>
              <a:t> </a:t>
            </a:r>
            <a:r>
              <a:rPr lang="en-US" sz="1400" dirty="0" smtClean="0">
                <a:latin typeface="+mn-lt"/>
              </a:rPr>
              <a:t>et al,  2006</a:t>
            </a:r>
            <a:endParaRPr lang="en-US" sz="1400" dirty="0">
              <a:latin typeface="+mn-lt"/>
            </a:endParaRPr>
          </a:p>
        </p:txBody>
      </p:sp>
      <p:grpSp>
        <p:nvGrpSpPr>
          <p:cNvPr id="6" name="Group 5"/>
          <p:cNvGrpSpPr/>
          <p:nvPr/>
        </p:nvGrpSpPr>
        <p:grpSpPr>
          <a:xfrm>
            <a:off x="1161601" y="1731307"/>
            <a:ext cx="6668397" cy="685800"/>
            <a:chOff x="10557" y="1905000"/>
            <a:chExt cx="8891195" cy="685800"/>
          </a:xfrm>
        </p:grpSpPr>
        <p:grpSp>
          <p:nvGrpSpPr>
            <p:cNvPr id="9" name="Group 8"/>
            <p:cNvGrpSpPr/>
            <p:nvPr/>
          </p:nvGrpSpPr>
          <p:grpSpPr>
            <a:xfrm>
              <a:off x="10557" y="1905000"/>
              <a:ext cx="8891195" cy="685800"/>
              <a:chOff x="10557" y="1905000"/>
              <a:chExt cx="8891195" cy="685800"/>
            </a:xfrm>
          </p:grpSpPr>
          <p:sp>
            <p:nvSpPr>
              <p:cNvPr id="13" name="Rounded Rectangle 12"/>
              <p:cNvSpPr/>
              <p:nvPr/>
            </p:nvSpPr>
            <p:spPr>
              <a:xfrm>
                <a:off x="10557" y="1905000"/>
                <a:ext cx="1828801" cy="685800"/>
              </a:xfrm>
              <a:prstGeom prst="roundRect">
                <a:avLst/>
              </a:prstGeom>
              <a:solidFill>
                <a:schemeClr val="accent1">
                  <a:lumMod val="60000"/>
                  <a:lumOff val="4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buSzPct val="90000"/>
                </a:pPr>
                <a:r>
                  <a:rPr lang="en-US" sz="1600" dirty="0" smtClean="0">
                    <a:latin typeface="Comic Sans MS"/>
                    <a:cs typeface="Comic Sans MS"/>
                  </a:rPr>
                  <a:t>Objectives</a:t>
                </a:r>
                <a:endParaRPr lang="en-US" sz="1600" dirty="0">
                  <a:latin typeface="Comic Sans MS"/>
                  <a:cs typeface="Comic Sans MS"/>
                </a:endParaRPr>
              </a:p>
            </p:txBody>
          </p:sp>
          <p:sp>
            <p:nvSpPr>
              <p:cNvPr id="14" name="Rounded Rectangle 13"/>
              <p:cNvSpPr/>
              <p:nvPr/>
            </p:nvSpPr>
            <p:spPr>
              <a:xfrm>
                <a:off x="2667000" y="1905000"/>
                <a:ext cx="1534560" cy="685800"/>
              </a:xfrm>
              <a:prstGeom prst="roundRect">
                <a:avLst/>
              </a:prstGeom>
              <a:solidFill>
                <a:schemeClr val="accent1">
                  <a:lumMod val="60000"/>
                  <a:lumOff val="4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buSzPct val="90000"/>
                </a:pPr>
                <a:r>
                  <a:rPr lang="en-US" sz="1600" dirty="0">
                    <a:latin typeface="Comic Sans MS"/>
                    <a:cs typeface="Comic Sans MS"/>
                  </a:rPr>
                  <a:t>Model</a:t>
                </a:r>
              </a:p>
            </p:txBody>
          </p:sp>
          <p:sp>
            <p:nvSpPr>
              <p:cNvPr id="15" name="Rounded Rectangle 14"/>
              <p:cNvSpPr/>
              <p:nvPr/>
            </p:nvSpPr>
            <p:spPr>
              <a:xfrm>
                <a:off x="5029200" y="1905000"/>
                <a:ext cx="1627495" cy="685800"/>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buSzPct val="90000"/>
                </a:pPr>
                <a:r>
                  <a:rPr lang="en-US" sz="1600" dirty="0">
                    <a:latin typeface="Comic Sans MS"/>
                    <a:cs typeface="Comic Sans MS"/>
                  </a:rPr>
                  <a:t>Algorithm</a:t>
                </a:r>
              </a:p>
            </p:txBody>
          </p:sp>
          <p:sp>
            <p:nvSpPr>
              <p:cNvPr id="16" name="Rounded Rectangle 15"/>
              <p:cNvSpPr/>
              <p:nvPr/>
            </p:nvSpPr>
            <p:spPr>
              <a:xfrm>
                <a:off x="7374638" y="1905000"/>
                <a:ext cx="1527114" cy="685800"/>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buSzPct val="90000"/>
                </a:pPr>
                <a:r>
                  <a:rPr lang="en-US" sz="1600" dirty="0">
                    <a:latin typeface="Times New Roman" panose="02020603050405020304" pitchFamily="18" charset="0"/>
                    <a:cs typeface="Times New Roman" panose="02020603050405020304" pitchFamily="18" charset="0"/>
                  </a:rPr>
                  <a:t>Solver</a:t>
                </a:r>
              </a:p>
            </p:txBody>
          </p:sp>
          <p:cxnSp>
            <p:nvCxnSpPr>
              <p:cNvPr id="17" name="Straight Arrow Connector 16"/>
              <p:cNvCxnSpPr/>
              <p:nvPr/>
            </p:nvCxnSpPr>
            <p:spPr>
              <a:xfrm>
                <a:off x="1845562" y="2133600"/>
                <a:ext cx="8229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a:off x="4221410" y="2136444"/>
                <a:ext cx="8229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flipV="1">
                <a:off x="6656695" y="2144404"/>
                <a:ext cx="722579" cy="979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cxnSp>
          <p:nvCxnSpPr>
            <p:cNvPr id="10" name="Straight Arrow Connector 9"/>
            <p:cNvCxnSpPr/>
            <p:nvPr/>
          </p:nvCxnSpPr>
          <p:spPr>
            <a:xfrm flipH="1">
              <a:off x="6656695" y="2365044"/>
              <a:ext cx="719465" cy="1775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flipH="1">
              <a:off x="4204648" y="2362200"/>
              <a:ext cx="8229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flipH="1">
              <a:off x="1828800" y="2362200"/>
              <a:ext cx="8229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46193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p:cNvGraphicFramePr>
            <a:graphicFrameLocks noChangeAspect="1"/>
          </p:cNvGraphicFramePr>
          <p:nvPr>
            <p:extLst>
              <p:ext uri="{D42A27DB-BD31-4B8C-83A1-F6EECF244321}">
                <p14:modId xmlns:p14="http://schemas.microsoft.com/office/powerpoint/2010/main" val="3665698460"/>
              </p:ext>
            </p:extLst>
          </p:nvPr>
        </p:nvGraphicFramePr>
        <p:xfrm>
          <a:off x="1584863" y="5486400"/>
          <a:ext cx="5669474" cy="474663"/>
        </p:xfrm>
        <a:graphic>
          <a:graphicData uri="http://schemas.openxmlformats.org/presentationml/2006/ole">
            <mc:AlternateContent xmlns:mc="http://schemas.openxmlformats.org/markup-compatibility/2006">
              <mc:Choice xmlns:v="urn:schemas-microsoft-com:vml" Requires="v">
                <p:oleObj spid="_x0000_s6252" name="Equation" r:id="rId4" imgW="2895480" imgH="241200" progId="Equation.3">
                  <p:embed/>
                </p:oleObj>
              </mc:Choice>
              <mc:Fallback>
                <p:oleObj name="Equation" r:id="rId4" imgW="2895480" imgH="241200" progId="Equation.3">
                  <p:embed/>
                  <p:pic>
                    <p:nvPicPr>
                      <p:cNvPr id="0" name=""/>
                      <p:cNvPicPr/>
                      <p:nvPr/>
                    </p:nvPicPr>
                    <p:blipFill>
                      <a:blip r:embed="rId5"/>
                      <a:stretch>
                        <a:fillRect/>
                      </a:stretch>
                    </p:blipFill>
                    <p:spPr>
                      <a:xfrm>
                        <a:off x="1584863" y="5486400"/>
                        <a:ext cx="5669474" cy="474663"/>
                      </a:xfrm>
                      <a:prstGeom prst="rect">
                        <a:avLst/>
                      </a:prstGeom>
                    </p:spPr>
                  </p:pic>
                </p:oleObj>
              </mc:Fallback>
            </mc:AlternateContent>
          </a:graphicData>
        </a:graphic>
      </p:graphicFrame>
      <p:sp>
        <p:nvSpPr>
          <p:cNvPr id="2" name="Title 1"/>
          <p:cNvSpPr>
            <a:spLocks noGrp="1"/>
          </p:cNvSpPr>
          <p:nvPr>
            <p:ph type="title"/>
          </p:nvPr>
        </p:nvSpPr>
        <p:spPr>
          <a:xfrm>
            <a:off x="609600" y="304800"/>
            <a:ext cx="7772400" cy="1143000"/>
          </a:xfrm>
        </p:spPr>
        <p:txBody>
          <a:bodyPr/>
          <a:lstStyle/>
          <a:p>
            <a:pPr algn="ctr"/>
            <a:r>
              <a:rPr lang="en-US" sz="3600" dirty="0"/>
              <a:t>Example </a:t>
            </a:r>
            <a:r>
              <a:rPr lang="en-US" sz="3600" dirty="0" smtClean="0"/>
              <a:t>1: </a:t>
            </a:r>
            <a:br>
              <a:rPr lang="en-US" sz="3600" dirty="0" smtClean="0"/>
            </a:br>
            <a:r>
              <a:rPr lang="en-US" sz="3600" dirty="0" smtClean="0"/>
              <a:t>Define Measurable Objectives</a:t>
            </a:r>
            <a:endParaRPr lang="en-US" sz="3600" dirty="0"/>
          </a:p>
        </p:txBody>
      </p:sp>
      <p:sp>
        <p:nvSpPr>
          <p:cNvPr id="3" name="TextBox 2"/>
          <p:cNvSpPr txBox="1"/>
          <p:nvPr/>
        </p:nvSpPr>
        <p:spPr>
          <a:xfrm>
            <a:off x="457200" y="1730038"/>
            <a:ext cx="7924800" cy="3154710"/>
          </a:xfrm>
          <a:prstGeom prst="rect">
            <a:avLst/>
          </a:prstGeom>
          <a:noFill/>
        </p:spPr>
        <p:txBody>
          <a:bodyPr wrap="square" rtlCol="0">
            <a:spAutoFit/>
          </a:bodyPr>
          <a:lstStyle/>
          <a:p>
            <a:pPr marL="0" indent="0">
              <a:spcAft>
                <a:spcPts val="0"/>
              </a:spcAft>
              <a:buNone/>
            </a:pPr>
            <a:r>
              <a:rPr lang="en-US" b="1" dirty="0">
                <a:solidFill>
                  <a:srgbClr val="003399"/>
                </a:solidFill>
                <a:latin typeface="+mn-lt"/>
              </a:rPr>
              <a:t>Breeding </a:t>
            </a:r>
            <a:r>
              <a:rPr lang="en-US" b="1" dirty="0" smtClean="0">
                <a:solidFill>
                  <a:srgbClr val="003399"/>
                </a:solidFill>
                <a:latin typeface="+mn-lt"/>
              </a:rPr>
              <a:t>objectives </a:t>
            </a:r>
            <a:r>
              <a:rPr lang="en-US" dirty="0" smtClean="0">
                <a:solidFill>
                  <a:srgbClr val="003399"/>
                </a:solidFill>
                <a:latin typeface="+mn-lt"/>
              </a:rPr>
              <a:t>(Peng et al, 2014):</a:t>
            </a:r>
          </a:p>
          <a:p>
            <a:pPr marL="0" indent="0">
              <a:spcBef>
                <a:spcPts val="600"/>
              </a:spcBef>
              <a:spcAft>
                <a:spcPts val="600"/>
              </a:spcAft>
              <a:buNone/>
            </a:pPr>
            <a:r>
              <a:rPr lang="en-US" sz="2000" dirty="0" smtClean="0">
                <a:solidFill>
                  <a:srgbClr val="003399"/>
                </a:solidFill>
                <a:latin typeface="+mn-lt"/>
              </a:rPr>
              <a:t>Minimize costs to create a set of four ILs in less than five generations with </a:t>
            </a:r>
            <a:r>
              <a:rPr lang="en-US" sz="2000" u="sng" dirty="0">
                <a:solidFill>
                  <a:srgbClr val="003399"/>
                </a:solidFill>
                <a:latin typeface="+mn-lt"/>
              </a:rPr>
              <a:t>an average</a:t>
            </a:r>
            <a:r>
              <a:rPr lang="en-US" sz="2000" dirty="0">
                <a:solidFill>
                  <a:srgbClr val="003399"/>
                </a:solidFill>
                <a:latin typeface="+mn-lt"/>
              </a:rPr>
              <a:t> of no more than 1 </a:t>
            </a:r>
            <a:r>
              <a:rPr lang="en-US" sz="2000" dirty="0" err="1">
                <a:solidFill>
                  <a:srgbClr val="003399"/>
                </a:solidFill>
                <a:latin typeface="+mn-lt"/>
              </a:rPr>
              <a:t>cM</a:t>
            </a:r>
            <a:r>
              <a:rPr lang="en-US" sz="2000" dirty="0">
                <a:solidFill>
                  <a:srgbClr val="003399"/>
                </a:solidFill>
                <a:latin typeface="+mn-lt"/>
              </a:rPr>
              <a:t> of the genome from the DL is present within 20 </a:t>
            </a:r>
            <a:r>
              <a:rPr lang="en-US" sz="2000" dirty="0" err="1">
                <a:solidFill>
                  <a:srgbClr val="003399"/>
                </a:solidFill>
                <a:latin typeface="+mn-lt"/>
              </a:rPr>
              <a:t>cM</a:t>
            </a:r>
            <a:r>
              <a:rPr lang="en-US" sz="2000" dirty="0">
                <a:solidFill>
                  <a:srgbClr val="003399"/>
                </a:solidFill>
                <a:latin typeface="+mn-lt"/>
              </a:rPr>
              <a:t> of </a:t>
            </a:r>
            <a:r>
              <a:rPr lang="en-US" sz="2000" i="1" dirty="0" smtClean="0">
                <a:solidFill>
                  <a:srgbClr val="003399"/>
                </a:solidFill>
                <a:latin typeface="+mn-lt"/>
                <a:cs typeface="Times New Roman" panose="02020603050405020304" pitchFamily="18" charset="0"/>
              </a:rPr>
              <a:t>el </a:t>
            </a:r>
            <a:r>
              <a:rPr lang="en-US" sz="2000" u="sng" dirty="0">
                <a:solidFill>
                  <a:srgbClr val="003399"/>
                </a:solidFill>
                <a:latin typeface="+mn-lt"/>
              </a:rPr>
              <a:t>with an average </a:t>
            </a:r>
            <a:r>
              <a:rPr lang="en-US" sz="2000" dirty="0">
                <a:solidFill>
                  <a:srgbClr val="003399"/>
                </a:solidFill>
                <a:latin typeface="+mn-lt"/>
              </a:rPr>
              <a:t>of no more than 8 </a:t>
            </a:r>
            <a:r>
              <a:rPr lang="en-US" sz="2000" dirty="0" err="1">
                <a:solidFill>
                  <a:srgbClr val="003399"/>
                </a:solidFill>
                <a:latin typeface="+mn-lt"/>
              </a:rPr>
              <a:t>cM</a:t>
            </a:r>
            <a:r>
              <a:rPr lang="en-US" sz="2000" dirty="0">
                <a:solidFill>
                  <a:srgbClr val="003399"/>
                </a:solidFill>
                <a:latin typeface="+mn-lt"/>
              </a:rPr>
              <a:t> of genome from the DL is present throughout the rest of the genome</a:t>
            </a:r>
            <a:r>
              <a:rPr lang="en-US" sz="2000" dirty="0" smtClean="0">
                <a:solidFill>
                  <a:srgbClr val="003399"/>
                </a:solidFill>
                <a:latin typeface="+mn-lt"/>
              </a:rPr>
              <a:t>.</a:t>
            </a:r>
          </a:p>
          <a:p>
            <a:pPr marL="0" indent="0">
              <a:spcBef>
                <a:spcPts val="600"/>
              </a:spcBef>
              <a:spcAft>
                <a:spcPts val="600"/>
              </a:spcAft>
              <a:buNone/>
            </a:pPr>
            <a:r>
              <a:rPr lang="en-US" sz="2000" b="1" dirty="0" smtClean="0">
                <a:solidFill>
                  <a:srgbClr val="003399"/>
                </a:solidFill>
                <a:latin typeface="+mn-lt"/>
                <a:cs typeface="Times New Roman" panose="02020603050405020304" pitchFamily="18" charset="0"/>
              </a:rPr>
              <a:t>An alternative metric </a:t>
            </a:r>
            <a:r>
              <a:rPr lang="en-US" sz="2000" dirty="0" smtClean="0">
                <a:solidFill>
                  <a:srgbClr val="003399"/>
                </a:solidFill>
                <a:latin typeface="+mn-lt"/>
                <a:cs typeface="Times New Roman" panose="02020603050405020304" pitchFamily="18" charset="0"/>
              </a:rPr>
              <a:t>(Cameron et al, 2017): Define average outcome as a successful outcome and determine frequencies of successful outcomes.  </a:t>
            </a:r>
            <a:endParaRPr lang="en-US" sz="2000" dirty="0">
              <a:solidFill>
                <a:srgbClr val="003399"/>
              </a:solidFill>
              <a:latin typeface="+mn-lt"/>
              <a:cs typeface="Times New Roman" panose="02020603050405020304" pitchFamily="18" charset="0"/>
            </a:endParaRPr>
          </a:p>
        </p:txBody>
      </p:sp>
    </p:spTree>
    <p:extLst>
      <p:ext uri="{BB962C8B-B14F-4D97-AF65-F5344CB8AC3E}">
        <p14:creationId xmlns:p14="http://schemas.microsoft.com/office/powerpoint/2010/main" val="3516696771"/>
      </p:ext>
    </p:extLst>
  </p:cSld>
  <p:clrMapOvr>
    <a:masterClrMapping/>
  </p:clrMapOvr>
  <p:timing>
    <p:tnLst>
      <p:par>
        <p:cTn id="1" dur="indefinite" restart="never" nodeType="tmRoot"/>
      </p:par>
    </p:tnLst>
  </p:timing>
</p:sld>
</file>

<file path=ppt/theme/theme1.xml><?xml version="1.0" encoding="utf-8"?>
<a:theme xmlns:a="http://schemas.openxmlformats.org/drawingml/2006/main" name="NCGR2">
  <a:themeElements>
    <a:clrScheme name="NCGR2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NCGR2">
      <a:majorFont>
        <a:latin typeface="Tahom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NCGR2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NCGR2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NCGR2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NCGR2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NCGR2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NCGR2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NCGR2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NCGR2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NCGR2</Template>
  <TotalTime>18504</TotalTime>
  <Words>3087</Words>
  <Application>Microsoft Office PowerPoint</Application>
  <PresentationFormat>On-screen Show (4:3)</PresentationFormat>
  <Paragraphs>391</Paragraphs>
  <Slides>46</Slides>
  <Notes>35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6" baseType="lpstr">
      <vt:lpstr>Arial</vt:lpstr>
      <vt:lpstr>Comic Sans MS</vt:lpstr>
      <vt:lpstr>Mangal</vt:lpstr>
      <vt:lpstr>Symbol</vt:lpstr>
      <vt:lpstr>Tahoma</vt:lpstr>
      <vt:lpstr>Times New Roman</vt:lpstr>
      <vt:lpstr>Verdana</vt:lpstr>
      <vt:lpstr>Wingdings</vt:lpstr>
      <vt:lpstr>NCGR2</vt:lpstr>
      <vt:lpstr>Equation</vt:lpstr>
      <vt:lpstr>Redesigning Plant Breeding Systems</vt:lpstr>
      <vt:lpstr>Redesigning Plant Breeding Systems: Motivation </vt:lpstr>
      <vt:lpstr>Pipeline Representation of Cultivar Development</vt:lpstr>
      <vt:lpstr>Representations of Line and Hybrid Cultivar Development Systems</vt:lpstr>
      <vt:lpstr>Redesigning Plant Breeding Systems</vt:lpstr>
      <vt:lpstr>Premise: Plant Breeding is a  Decision Making Discipline</vt:lpstr>
      <vt:lpstr>Proposal: Redesign plant breeding systems using Applied Mathematics</vt:lpstr>
      <vt:lpstr>Define Objectives and  Translate to Objective Functions</vt:lpstr>
      <vt:lpstr>Example 1:  Define Measurable Objectives</vt:lpstr>
      <vt:lpstr>PowerPoint Presentation</vt:lpstr>
      <vt:lpstr>Example 1 : Develop at Least Four Successful ILs &lt; 2 years.</vt:lpstr>
      <vt:lpstr>Example 1 : Develop at Least Four Successful ILs &lt; 2 years.</vt:lpstr>
      <vt:lpstr>Example 1 : Develop at Least Four Successful ILs &lt; 2 years.</vt:lpstr>
      <vt:lpstr>Predicted Cross Value for all Possible Crosses Among 50 BC1F1 Progeny</vt:lpstr>
      <vt:lpstr>PowerPoint Presentation</vt:lpstr>
      <vt:lpstr>Example 2: Redesign Replicated  Field Trials</vt:lpstr>
      <vt:lpstr>Outcomes from Redesigned Replicated Field Trials</vt:lpstr>
      <vt:lpstr>Outcomes from Redesigned Replicated Field Trials</vt:lpstr>
      <vt:lpstr>Outcomes from Redesigned Replicated Field Trials</vt:lpstr>
      <vt:lpstr>Is the Pipeline Cultivar Development Model Fundamentally Flawed?</vt:lpstr>
      <vt:lpstr>RGS Encounters the Trade-offs of Recurrent Phenotypic Selection Faster</vt:lpstr>
      <vt:lpstr>40 Cycles of Simulated Phenotypic Recurrent Selection</vt:lpstr>
      <vt:lpstr>40 Cycles of Simulated Recurrent  Genomic Selection</vt:lpstr>
      <vt:lpstr>40 Cycles of Simulated Recurrent   Weighted Genomic Selection</vt:lpstr>
      <vt:lpstr>40 Cycles of Simulated Recurrent   Island Model Phenotypic Selection</vt:lpstr>
      <vt:lpstr>40 Cycles of Simulated Recurrent   Island Model Genomic Selection</vt:lpstr>
      <vt:lpstr>40 Cycles of Simulated Recurrent Island Model Weighted Genomic Selection</vt:lpstr>
      <vt:lpstr>A More Difficult Challenge for RGS</vt:lpstr>
      <vt:lpstr>Multi-trait Selection:  Selection Index</vt:lpstr>
      <vt:lpstr>Translate k Traits  into k Objective Functions</vt:lpstr>
      <vt:lpstr>Approaches to Simultaneously Optimize k Objective Functions</vt:lpstr>
      <vt:lpstr>Weighted Sum Scalar Method</vt:lpstr>
      <vt:lpstr>Identify Pareto Optimal Sets</vt:lpstr>
      <vt:lpstr>Genetic Contributions to the Next Generation</vt:lpstr>
      <vt:lpstr>Genetic Contributions to the Next Generation</vt:lpstr>
      <vt:lpstr>Contributions for Negative Correlated Traits and Minimize Inbreeding </vt:lpstr>
      <vt:lpstr>Simulated Comparison of Multi-trait Selection Approaches</vt:lpstr>
      <vt:lpstr>Simulated Responses to 16 Cycles of Recurrent Selection</vt:lpstr>
      <vt:lpstr>The Most Difficult Challenge for RGS (For all Plant Breeding Systems)</vt:lpstr>
      <vt:lpstr>Summary:</vt:lpstr>
      <vt:lpstr>PowerPoint Presentation</vt:lpstr>
      <vt:lpstr>PowerPoint Presentation</vt:lpstr>
      <vt:lpstr>PowerPoint Presentation</vt:lpstr>
      <vt:lpstr>Pareto Front for yield and protein in wheat and barley</vt:lpstr>
      <vt:lpstr>What are an Optimal  Plant Breeding Systems?</vt:lpstr>
      <vt:lpstr>Parental Contributions  and Minimize Inbreeding </vt:lpstr>
    </vt:vector>
  </TitlesOfParts>
  <Company>NCGR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sfk</dc:creator>
  <cp:lastModifiedBy>Beavis, William D [AGRON]</cp:lastModifiedBy>
  <cp:revision>1341</cp:revision>
  <cp:lastPrinted>1601-01-01T00:00:00Z</cp:lastPrinted>
  <dcterms:created xsi:type="dcterms:W3CDTF">2005-06-10T15:29:48Z</dcterms:created>
  <dcterms:modified xsi:type="dcterms:W3CDTF">2019-02-13T20:32:21Z</dcterms:modified>
</cp:coreProperties>
</file>